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0"/>
  </p:notesMasterIdLst>
  <p:sldIdLst>
    <p:sldId id="314" r:id="rId2"/>
    <p:sldId id="327" r:id="rId3"/>
    <p:sldId id="378" r:id="rId4"/>
    <p:sldId id="261" r:id="rId5"/>
    <p:sldId id="379" r:id="rId6"/>
    <p:sldId id="381" r:id="rId7"/>
    <p:sldId id="382" r:id="rId8"/>
    <p:sldId id="383" r:id="rId9"/>
    <p:sldId id="351" r:id="rId10"/>
    <p:sldId id="352" r:id="rId11"/>
    <p:sldId id="367" r:id="rId12"/>
    <p:sldId id="268" r:id="rId13"/>
    <p:sldId id="380" r:id="rId14"/>
    <p:sldId id="269" r:id="rId15"/>
    <p:sldId id="384" r:id="rId16"/>
    <p:sldId id="356" r:id="rId17"/>
    <p:sldId id="357" r:id="rId18"/>
    <p:sldId id="360" r:id="rId19"/>
    <p:sldId id="339" r:id="rId20"/>
    <p:sldId id="362" r:id="rId21"/>
    <p:sldId id="369" r:id="rId22"/>
    <p:sldId id="375" r:id="rId23"/>
    <p:sldId id="377" r:id="rId24"/>
    <p:sldId id="376" r:id="rId25"/>
    <p:sldId id="372" r:id="rId26"/>
    <p:sldId id="310" r:id="rId27"/>
    <p:sldId id="385" r:id="rId28"/>
    <p:sldId id="386" r:id="rId29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0066FF"/>
    <a:srgbClr val="EBF3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4528" autoAdjust="0"/>
    <p:restoredTop sz="94660"/>
  </p:normalViewPr>
  <p:slideViewPr>
    <p:cSldViewPr snapToGrid="0">
      <p:cViewPr varScale="1">
        <p:scale>
          <a:sx n="88" d="100"/>
          <a:sy n="88" d="100"/>
        </p:scale>
        <p:origin x="135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455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0DF652-766F-480A-BF77-ED0F40D7A07F}" type="datetimeFigureOut">
              <a:rPr lang="ko-KR" altLang="en-US" smtClean="0"/>
              <a:t>2018-11-26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A5F1B9-AA44-4706-96A0-284145ED4F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03580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BE6DF-BBEE-4A8B-8386-34C8EF6BD076}" type="datetime1">
              <a:rPr lang="ko-KR" altLang="en-US" smtClean="0"/>
              <a:t>2018-11-26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30F92-EF56-4D5F-BF15-BE6C1AE3B6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99104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69AFA-4086-4AFF-9417-48BB5DF04B3D}" type="datetime1">
              <a:rPr lang="ko-KR" altLang="en-US" smtClean="0"/>
              <a:t>2018-11-26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30F92-EF56-4D5F-BF15-BE6C1AE3B6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A645B8A9-F032-9249-91D4-367D0133044C}"/>
              </a:ext>
            </a:extLst>
          </p:cNvPr>
          <p:cNvSpPr txBox="1">
            <a:spLocks/>
          </p:cNvSpPr>
          <p:nvPr userDrawn="1"/>
        </p:nvSpPr>
        <p:spPr>
          <a:xfrm>
            <a:off x="7437120" y="0"/>
            <a:ext cx="1706880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ctr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dirty="0" smtClean="0"/>
              <a:t>Lab #6: Analytics</a:t>
            </a:r>
            <a:r>
              <a:rPr lang="en-US" altLang="ko-KR" sz="1400" b="1" baseline="0" dirty="0" smtClean="0"/>
              <a:t> </a:t>
            </a:r>
            <a:fld id="{87CFE18E-07C2-3442-B4E9-C96589D8C28E}" type="slidenum">
              <a:rPr kumimoji="1" lang="ko-KR" altLang="en-US" sz="1600" smtClean="0">
                <a:solidFill>
                  <a:schemeClr val="accent1"/>
                </a:solidFill>
              </a:rPr>
              <a:pPr/>
              <a:t>‹#›</a:t>
            </a:fld>
            <a:endParaRPr kumimoji="1" lang="ko-KR" altLang="en-US" sz="1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06033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29546-E98A-4D5C-9FF5-49FBF73E08AE}" type="datetime1">
              <a:rPr lang="ko-KR" altLang="en-US" smtClean="0"/>
              <a:t>2018-11-26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30F92-EF56-4D5F-BF15-BE6C1AE3B6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A645B8A9-F032-9249-91D4-367D0133044C}"/>
              </a:ext>
            </a:extLst>
          </p:cNvPr>
          <p:cNvSpPr txBox="1">
            <a:spLocks/>
          </p:cNvSpPr>
          <p:nvPr userDrawn="1"/>
        </p:nvSpPr>
        <p:spPr>
          <a:xfrm>
            <a:off x="7437120" y="0"/>
            <a:ext cx="1706880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ctr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dirty="0" smtClean="0"/>
              <a:t>Lab #6: Analytics</a:t>
            </a:r>
            <a:r>
              <a:rPr lang="en-US" altLang="ko-KR" sz="1400" b="1" baseline="0" dirty="0" smtClean="0"/>
              <a:t> </a:t>
            </a:r>
            <a:fld id="{87CFE18E-07C2-3442-B4E9-C96589D8C28E}" type="slidenum">
              <a:rPr kumimoji="1" lang="ko-KR" altLang="en-US" sz="1600" smtClean="0">
                <a:solidFill>
                  <a:schemeClr val="accent1"/>
                </a:solidFill>
              </a:rPr>
              <a:pPr/>
              <a:t>‹#›</a:t>
            </a:fld>
            <a:endParaRPr kumimoji="1" lang="ko-KR" altLang="en-US" sz="1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30235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1D759-2694-4CA5-BBC9-74E7C80FCA05}" type="datetime1">
              <a:rPr lang="ko-KR" altLang="en-US" smtClean="0"/>
              <a:t>2018-11-26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30F92-EF56-4D5F-BF15-BE6C1AE3B6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A645B8A9-F032-9249-91D4-367D0133044C}"/>
              </a:ext>
            </a:extLst>
          </p:cNvPr>
          <p:cNvSpPr txBox="1">
            <a:spLocks/>
          </p:cNvSpPr>
          <p:nvPr userDrawn="1"/>
        </p:nvSpPr>
        <p:spPr>
          <a:xfrm>
            <a:off x="7437120" y="0"/>
            <a:ext cx="1706880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ctr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dirty="0" smtClean="0"/>
              <a:t>Lab #6: Analytics</a:t>
            </a:r>
            <a:r>
              <a:rPr lang="en-US" altLang="ko-KR" sz="1400" b="1" baseline="0" dirty="0" smtClean="0"/>
              <a:t> </a:t>
            </a:r>
            <a:fld id="{87CFE18E-07C2-3442-B4E9-C96589D8C28E}" type="slidenum">
              <a:rPr kumimoji="1" lang="ko-KR" altLang="en-US" sz="1600" smtClean="0">
                <a:solidFill>
                  <a:schemeClr val="accent1"/>
                </a:solidFill>
              </a:rPr>
              <a:pPr/>
              <a:t>‹#›</a:t>
            </a:fld>
            <a:endParaRPr kumimoji="1" lang="ko-KR" altLang="en-US" sz="1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55639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649CE-66E1-4A8C-8FF7-9EDC2C48F381}" type="datetime1">
              <a:rPr lang="ko-KR" altLang="en-US" smtClean="0"/>
              <a:t>2018-11-26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30F92-EF56-4D5F-BF15-BE6C1AE3B6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A645B8A9-F032-9249-91D4-367D0133044C}"/>
              </a:ext>
            </a:extLst>
          </p:cNvPr>
          <p:cNvSpPr txBox="1">
            <a:spLocks/>
          </p:cNvSpPr>
          <p:nvPr userDrawn="1"/>
        </p:nvSpPr>
        <p:spPr>
          <a:xfrm>
            <a:off x="7437120" y="0"/>
            <a:ext cx="1706880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ctr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dirty="0" smtClean="0"/>
              <a:t>Lab #6: Analytics</a:t>
            </a:r>
            <a:r>
              <a:rPr lang="en-US" altLang="ko-KR" sz="1400" b="1" baseline="0" dirty="0" smtClean="0"/>
              <a:t> </a:t>
            </a:r>
            <a:fld id="{87CFE18E-07C2-3442-B4E9-C96589D8C28E}" type="slidenum">
              <a:rPr kumimoji="1" lang="ko-KR" altLang="en-US" sz="1600" smtClean="0">
                <a:solidFill>
                  <a:schemeClr val="accent1"/>
                </a:solidFill>
              </a:rPr>
              <a:pPr/>
              <a:t>‹#›</a:t>
            </a:fld>
            <a:endParaRPr kumimoji="1" lang="ko-KR" altLang="en-US" sz="1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02568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CCEE3-6316-476A-B244-794C31D9D1F1}" type="datetime1">
              <a:rPr lang="ko-KR" altLang="en-US" smtClean="0"/>
              <a:t>2018-11-26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30F92-EF56-4D5F-BF15-BE6C1AE3B6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45B8A9-F032-9249-91D4-367D0133044C}"/>
              </a:ext>
            </a:extLst>
          </p:cNvPr>
          <p:cNvSpPr txBox="1">
            <a:spLocks/>
          </p:cNvSpPr>
          <p:nvPr userDrawn="1"/>
        </p:nvSpPr>
        <p:spPr>
          <a:xfrm>
            <a:off x="7428411" y="0"/>
            <a:ext cx="1715589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ctr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dirty="0" smtClean="0"/>
              <a:t>Lab #6: Analytics</a:t>
            </a:r>
            <a:r>
              <a:rPr lang="en-US" altLang="ko-KR" sz="1400" b="1" baseline="0" dirty="0" smtClean="0"/>
              <a:t> </a:t>
            </a:r>
            <a:fld id="{87CFE18E-07C2-3442-B4E9-C96589D8C28E}" type="slidenum">
              <a:rPr kumimoji="1" lang="ko-KR" altLang="en-US" sz="1600" smtClean="0">
                <a:solidFill>
                  <a:schemeClr val="accent1"/>
                </a:solidFill>
              </a:rPr>
              <a:pPr/>
              <a:t>‹#›</a:t>
            </a:fld>
            <a:endParaRPr kumimoji="1" lang="ko-KR" altLang="en-US" sz="1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16887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97DFA2-A58D-4EFC-A84A-DF9AE4E877A4}" type="datetime1">
              <a:rPr lang="ko-KR" altLang="en-US" smtClean="0"/>
              <a:t>2018-11-26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30F92-EF56-4D5F-BF15-BE6C1AE3B6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A645B8A9-F032-9249-91D4-367D0133044C}"/>
              </a:ext>
            </a:extLst>
          </p:cNvPr>
          <p:cNvSpPr txBox="1">
            <a:spLocks/>
          </p:cNvSpPr>
          <p:nvPr userDrawn="1"/>
        </p:nvSpPr>
        <p:spPr>
          <a:xfrm>
            <a:off x="7419703" y="0"/>
            <a:ext cx="1724297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ctr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dirty="0" smtClean="0"/>
              <a:t>Lab #6: Analytics</a:t>
            </a:r>
            <a:r>
              <a:rPr lang="en-US" altLang="ko-KR" sz="1400" b="1" baseline="0" dirty="0" smtClean="0"/>
              <a:t> </a:t>
            </a:r>
            <a:fld id="{87CFE18E-07C2-3442-B4E9-C96589D8C28E}" type="slidenum">
              <a:rPr kumimoji="1" lang="ko-KR" altLang="en-US" sz="1600" smtClean="0">
                <a:solidFill>
                  <a:schemeClr val="accent1"/>
                </a:solidFill>
              </a:rPr>
              <a:pPr/>
              <a:t>‹#›</a:t>
            </a:fld>
            <a:endParaRPr kumimoji="1" lang="ko-KR" altLang="en-US" sz="1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15126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239BB8-0E70-4E80-B047-43D4B49A2DC6}" type="datetime1">
              <a:rPr lang="ko-KR" altLang="en-US" smtClean="0"/>
              <a:t>2018-11-26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630F92-EF56-4D5F-BF15-BE6C1AE3B6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47225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7" Type="http://schemas.openxmlformats.org/officeDocument/2006/relationships/image" Target="../media/image82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microsoft.com/office/2007/relationships/hdphoto" Target="../media/hdphoto2.wdp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jpeg"/><Relationship Id="rId9" Type="http://schemas.openxmlformats.org/officeDocument/2006/relationships/image" Target="../media/image12.png"/><Relationship Id="rId1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eg"/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microsoft.com/office/2007/relationships/hdphoto" Target="../media/hdphoto2.wdp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jpeg"/><Relationship Id="rId9" Type="http://schemas.openxmlformats.org/officeDocument/2006/relationships/image" Target="../media/image12.png"/><Relationship Id="rId14" Type="http://schemas.openxmlformats.org/officeDocument/2006/relationships/image" Target="../media/image1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2.png"/><Relationship Id="rId4" Type="http://schemas.openxmlformats.org/officeDocument/2006/relationships/image" Target="../media/image10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19.png"/><Relationship Id="rId4" Type="http://schemas.openxmlformats.org/officeDocument/2006/relationships/image" Target="../media/image18.jpeg"/><Relationship Id="rId9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0.png"/><Relationship Id="rId18" Type="http://schemas.openxmlformats.org/officeDocument/2006/relationships/image" Target="../media/image45.png"/><Relationship Id="rId3" Type="http://schemas.openxmlformats.org/officeDocument/2006/relationships/image" Target="../media/image33.png"/><Relationship Id="rId7" Type="http://schemas.openxmlformats.org/officeDocument/2006/relationships/image" Target="../media/image27.png"/><Relationship Id="rId12" Type="http://schemas.openxmlformats.org/officeDocument/2006/relationships/image" Target="../media/image39.png"/><Relationship Id="rId17" Type="http://schemas.openxmlformats.org/officeDocument/2006/relationships/image" Target="../media/image44.png"/><Relationship Id="rId2" Type="http://schemas.openxmlformats.org/officeDocument/2006/relationships/image" Target="../media/image32.png"/><Relationship Id="rId16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38.jpeg"/><Relationship Id="rId5" Type="http://schemas.openxmlformats.org/officeDocument/2006/relationships/image" Target="../media/image34.png"/><Relationship Id="rId15" Type="http://schemas.openxmlformats.org/officeDocument/2006/relationships/image" Target="../media/image42.png"/><Relationship Id="rId10" Type="http://schemas.openxmlformats.org/officeDocument/2006/relationships/hyperlink" Target="http://www.google.co.kr/url?sa=i&amp;rct=j&amp;q=&amp;esrc=s&amp;frm=1&amp;source=images&amp;cd=&amp;cad=rja&amp;uact=8&amp;ved=0CAcQjRw&amp;url=http://qiita.com/kazunori279/items/ebe8ea24601e606f8048&amp;ei=3352VM7LNcLVmAXp-4GQAw&amp;bvm=bv.80642063,d.dGY&amp;psig=AFQjCNH6QYZLs6_2hoH5c0MDTwvp99e-0g&amp;ust=1417138263329605" TargetMode="External"/><Relationship Id="rId19" Type="http://schemas.openxmlformats.org/officeDocument/2006/relationships/image" Target="../media/image46.png"/><Relationship Id="rId4" Type="http://schemas.openxmlformats.org/officeDocument/2006/relationships/hyperlink" Target="http://www.google.co.kr/url?sa=i&amp;rct=j&amp;q=openstack+&amp;source=images&amp;cd=&amp;cad=rja&amp;docid=Taz7e8VPqpfYDM&amp;tbnid=s7KAugSB1vvgcM:&amp;ved=0CAUQjRw&amp;url=http://www.siliconloons.com/?p=343&amp;ei=7rw0UZPuK82ciAfRhYHwCQ&amp;bvm=bv.43148975,d.aGc&amp;psig=AFQjCNGpBNIuOUGsiKO_hZqOZjRR7cQ0Qg&amp;ust=1362496783039070" TargetMode="External"/><Relationship Id="rId9" Type="http://schemas.openxmlformats.org/officeDocument/2006/relationships/image" Target="../media/image37.png"/><Relationship Id="rId14" Type="http://schemas.openxmlformats.org/officeDocument/2006/relationships/image" Target="../media/image4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7.png"/><Relationship Id="rId18" Type="http://schemas.openxmlformats.org/officeDocument/2006/relationships/image" Target="../media/image62.png"/><Relationship Id="rId26" Type="http://schemas.openxmlformats.org/officeDocument/2006/relationships/image" Target="../media/image69.png"/><Relationship Id="rId3" Type="http://schemas.openxmlformats.org/officeDocument/2006/relationships/image" Target="../media/image48.png"/><Relationship Id="rId21" Type="http://schemas.openxmlformats.org/officeDocument/2006/relationships/image" Target="../media/image65.png"/><Relationship Id="rId7" Type="http://schemas.openxmlformats.org/officeDocument/2006/relationships/image" Target="../media/image52.png"/><Relationship Id="rId12" Type="http://schemas.openxmlformats.org/officeDocument/2006/relationships/image" Target="../media/image56.png"/><Relationship Id="rId17" Type="http://schemas.openxmlformats.org/officeDocument/2006/relationships/image" Target="../media/image61.png"/><Relationship Id="rId25" Type="http://schemas.openxmlformats.org/officeDocument/2006/relationships/image" Target="../media/image68.jpeg"/><Relationship Id="rId2" Type="http://schemas.openxmlformats.org/officeDocument/2006/relationships/image" Target="../media/image47.png"/><Relationship Id="rId16" Type="http://schemas.openxmlformats.org/officeDocument/2006/relationships/image" Target="../media/image60.png"/><Relationship Id="rId20" Type="http://schemas.openxmlformats.org/officeDocument/2006/relationships/image" Target="../media/image64.png"/><Relationship Id="rId29" Type="http://schemas.openxmlformats.org/officeDocument/2006/relationships/image" Target="../media/image7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1.png"/><Relationship Id="rId11" Type="http://schemas.openxmlformats.org/officeDocument/2006/relationships/image" Target="../media/image27.png"/><Relationship Id="rId24" Type="http://schemas.openxmlformats.org/officeDocument/2006/relationships/image" Target="../media/image67.png"/><Relationship Id="rId5" Type="http://schemas.openxmlformats.org/officeDocument/2006/relationships/image" Target="../media/image50.png"/><Relationship Id="rId15" Type="http://schemas.openxmlformats.org/officeDocument/2006/relationships/image" Target="../media/image59.png"/><Relationship Id="rId23" Type="http://schemas.openxmlformats.org/officeDocument/2006/relationships/image" Target="../media/image66.png"/><Relationship Id="rId28" Type="http://schemas.openxmlformats.org/officeDocument/2006/relationships/image" Target="../media/image71.png"/><Relationship Id="rId10" Type="http://schemas.openxmlformats.org/officeDocument/2006/relationships/image" Target="../media/image55.png"/><Relationship Id="rId19" Type="http://schemas.openxmlformats.org/officeDocument/2006/relationships/image" Target="../media/image63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Relationship Id="rId14" Type="http://schemas.openxmlformats.org/officeDocument/2006/relationships/image" Target="../media/image58.png"/><Relationship Id="rId22" Type="http://schemas.openxmlformats.org/officeDocument/2006/relationships/image" Target="../media/image45.png"/><Relationship Id="rId27" Type="http://schemas.openxmlformats.org/officeDocument/2006/relationships/image" Target="../media/image70.png"/><Relationship Id="rId30" Type="http://schemas.openxmlformats.org/officeDocument/2006/relationships/image" Target="../media/image7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5">
            <a:extLst>
              <a:ext uri="{FF2B5EF4-FFF2-40B4-BE49-F238E27FC236}">
                <a16:creationId xmlns:a16="http://schemas.microsoft.com/office/drawing/2014/main" id="{5CAE70D6-2522-DA46-AB0D-F910E82DBB24}"/>
              </a:ext>
            </a:extLst>
          </p:cNvPr>
          <p:cNvSpPr txBox="1">
            <a:spLocks/>
          </p:cNvSpPr>
          <p:nvPr/>
        </p:nvSpPr>
        <p:spPr>
          <a:xfrm>
            <a:off x="0" y="885809"/>
            <a:ext cx="9143999" cy="244951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5400" dirty="0">
                <a:solidFill>
                  <a:srgbClr val="3333FF"/>
                </a:solidFill>
                <a:latin typeface="맑은 고딕" panose="020B0503020000020004" pitchFamily="50" charset="-127"/>
              </a:rPr>
              <a:t>Computer Systems</a:t>
            </a:r>
          </a:p>
          <a:p>
            <a:pPr latinLnBrk="0"/>
            <a:r>
              <a:rPr lang="en-US" altLang="ko-KR" sz="5400" dirty="0">
                <a:solidFill>
                  <a:srgbClr val="3333FF"/>
                </a:solidFill>
                <a:latin typeface="맑은 고딕" panose="020B0503020000020004" pitchFamily="50" charset="-127"/>
              </a:rPr>
              <a:t>For AI-inspired Cloud</a:t>
            </a:r>
          </a:p>
          <a:p>
            <a:pPr latinLnBrk="0"/>
            <a:r>
              <a:rPr lang="en-US" altLang="ko-KR" sz="5400" dirty="0">
                <a:solidFill>
                  <a:srgbClr val="3333FF"/>
                </a:solidFill>
                <a:latin typeface="맑은 고딕" panose="020B0503020000020004" pitchFamily="50" charset="-127"/>
              </a:rPr>
              <a:t>Theory &amp; Lab.</a:t>
            </a:r>
            <a:br>
              <a:rPr lang="en-US" altLang="ko-KR" sz="5400" dirty="0">
                <a:solidFill>
                  <a:srgbClr val="3333FF"/>
                </a:solidFill>
                <a:latin typeface="맑은 고딕" panose="020B0503020000020004" pitchFamily="50" charset="-127"/>
              </a:rPr>
            </a:br>
            <a:endParaRPr lang="ko-KR" altLang="en-US" sz="1800" dirty="0">
              <a:solidFill>
                <a:srgbClr val="FF0000"/>
              </a:solidFill>
              <a:latin typeface="맑은 고딕" panose="020B0503020000020004" pitchFamily="50" charset="-127"/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3E772F31-B05C-7647-9D1E-4393D1C42B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7401" y="3169965"/>
            <a:ext cx="2683640" cy="2712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D947DAAE-02F1-9D44-A39B-26AEFB6388B4}"/>
              </a:ext>
            </a:extLst>
          </p:cNvPr>
          <p:cNvGrpSpPr/>
          <p:nvPr/>
        </p:nvGrpSpPr>
        <p:grpSpPr>
          <a:xfrm>
            <a:off x="1032942" y="4528121"/>
            <a:ext cx="3155009" cy="999521"/>
            <a:chOff x="5631881" y="7083"/>
            <a:chExt cx="1709762" cy="472736"/>
          </a:xfrm>
        </p:grpSpPr>
        <p:pic>
          <p:nvPicPr>
            <p:cNvPr id="7" name="Picture 2" descr="starmoocì ëí ì´ë¯¸ì§ ê²ìê²°ê³¼">
              <a:extLst>
                <a:ext uri="{FF2B5EF4-FFF2-40B4-BE49-F238E27FC236}">
                  <a16:creationId xmlns:a16="http://schemas.microsoft.com/office/drawing/2014/main" id="{61A5C567-CA11-0446-BF89-BFB12EFFD4C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31881" y="7083"/>
              <a:ext cx="1057140" cy="472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4" descr="ê´ì£¼ê³¼íê¸°ì ì pngì ëí ì´ë¯¸ì§ ê²ìê²°ê³¼">
              <a:extLst>
                <a:ext uri="{FF2B5EF4-FFF2-40B4-BE49-F238E27FC236}">
                  <a16:creationId xmlns:a16="http://schemas.microsoft.com/office/drawing/2014/main" id="{02AF58DE-19CF-2D4B-8569-DED4BC71A1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88239" y="13826"/>
              <a:ext cx="553404" cy="4592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C03BF8E6-4953-0F41-B64C-6189AF195DF3}"/>
              </a:ext>
            </a:extLst>
          </p:cNvPr>
          <p:cNvSpPr txBox="1"/>
          <p:nvPr/>
        </p:nvSpPr>
        <p:spPr>
          <a:xfrm>
            <a:off x="2132272" y="6448354"/>
            <a:ext cx="63738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prstClr val="black"/>
                </a:solidFill>
                <a:latin typeface="맑은 고딕" panose="020B0503020000020004" pitchFamily="50" charset="-127"/>
              </a:rPr>
              <a:t>https://github.com/SmartX-Labs/SmartX-Mini-MOOC</a:t>
            </a:r>
            <a:endParaRPr lang="ko-KR" altLang="en-US" sz="2000" dirty="0">
              <a:solidFill>
                <a:prstClr val="black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D6752B-08E5-9C45-B744-827CFE7B6C1D}"/>
              </a:ext>
            </a:extLst>
          </p:cNvPr>
          <p:cNvSpPr txBox="1"/>
          <p:nvPr/>
        </p:nvSpPr>
        <p:spPr>
          <a:xfrm>
            <a:off x="0" y="3185069"/>
            <a:ext cx="5394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solidFill>
                  <a:srgbClr val="FF0000"/>
                </a:solidFill>
                <a:latin typeface="맑은 고딕" panose="020B0503020000020004" pitchFamily="50" charset="-127"/>
              </a:rPr>
              <a:t>Lab </a:t>
            </a:r>
            <a:r>
              <a:rPr lang="en-US" altLang="ko-KR" sz="3600" dirty="0" smtClean="0">
                <a:solidFill>
                  <a:srgbClr val="FF0000"/>
                </a:solidFill>
                <a:latin typeface="맑은 고딕" panose="020B0503020000020004" pitchFamily="50" charset="-127"/>
              </a:rPr>
              <a:t>#6: Analytics</a:t>
            </a:r>
            <a:endParaRPr lang="ko-KR" altLang="en-US" sz="3600" dirty="0">
              <a:solidFill>
                <a:prstClr val="black"/>
              </a:solidFill>
              <a:latin typeface="맑은 고딕" panose="020B0503020000020004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2523A09-D7B5-5543-BFFE-085ED79E615C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672203" y="5812965"/>
            <a:ext cx="1445509" cy="63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868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7461" y="8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solidFill>
                  <a:srgbClr val="0070C0"/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 smtClean="0"/>
              <a:t>Machine Learning: </a:t>
            </a:r>
            <a:r>
              <a:rPr lang="en-US" altLang="ko-KR" dirty="0" err="1" smtClean="0"/>
              <a:t>Kubeflow</a:t>
            </a:r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413550" y="3066152"/>
            <a:ext cx="8077200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/>
              <a:t>The </a:t>
            </a:r>
            <a:r>
              <a:rPr lang="en-US" altLang="ko-KR" sz="2400" b="1" dirty="0" err="1"/>
              <a:t>Kubeflow</a:t>
            </a:r>
            <a:r>
              <a:rPr lang="en-US" altLang="ko-KR" sz="2000" dirty="0"/>
              <a:t> </a:t>
            </a:r>
            <a:r>
              <a:rPr lang="en-US" altLang="ko-KR" sz="1600" dirty="0"/>
              <a:t>project is dedicated to making deployments of machine learning (ML) workflows on </a:t>
            </a:r>
            <a:r>
              <a:rPr lang="en-US" altLang="ko-KR" sz="1600" dirty="0" err="1"/>
              <a:t>Kubernetes</a:t>
            </a:r>
            <a:r>
              <a:rPr lang="en-US" altLang="ko-KR" sz="1600" dirty="0"/>
              <a:t> simple, portable and scalable. Our goal is not to recreate other services, but to provide a straightforward way to deploy best-of-breed open-source systems for ML to diverse infrastructures. Anywhere you are running </a:t>
            </a:r>
            <a:r>
              <a:rPr lang="en-US" altLang="ko-KR" sz="1600" dirty="0" err="1"/>
              <a:t>Kubernetes</a:t>
            </a:r>
            <a:r>
              <a:rPr lang="en-US" altLang="ko-KR" sz="1600" dirty="0"/>
              <a:t>, you should be able to run </a:t>
            </a:r>
            <a:r>
              <a:rPr lang="en-US" altLang="ko-KR" sz="1600" dirty="0" err="1"/>
              <a:t>Kubeflow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  <p:pic>
        <p:nvPicPr>
          <p:cNvPr id="4098" name="Picture 2" descr="kubeflow iconì ëí ì´ë¯¸ì§ ê²ìê²°ê³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433" y="971248"/>
            <a:ext cx="1877896" cy="1877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Steps of building a production-grade solut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8806" y="971248"/>
            <a:ext cx="5038725" cy="1986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6016" y="4729033"/>
            <a:ext cx="1103401" cy="120076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02806" y="4607087"/>
            <a:ext cx="1306233" cy="124944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02428" y="4754504"/>
            <a:ext cx="1281783" cy="125811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85175" y="4783107"/>
            <a:ext cx="1162172" cy="120091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34132" y="5967893"/>
            <a:ext cx="1223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tx2">
                    <a:lumMod val="50000"/>
                  </a:schemeClr>
                </a:solidFill>
              </a:rPr>
              <a:t>Notebooks</a:t>
            </a:r>
            <a:endParaRPr lang="ko-KR" altLang="en-US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667732" y="5820922"/>
            <a:ext cx="16040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 err="1" smtClean="0">
                <a:solidFill>
                  <a:schemeClr val="tx2">
                    <a:lumMod val="50000"/>
                  </a:schemeClr>
                </a:solidFill>
              </a:rPr>
              <a:t>TesorFlow</a:t>
            </a:r>
            <a:r>
              <a:rPr lang="en-US" altLang="ko-KR" b="1" dirty="0" smtClean="0">
                <a:solidFill>
                  <a:schemeClr val="tx2">
                    <a:lumMod val="50000"/>
                  </a:schemeClr>
                </a:solidFill>
              </a:rPr>
              <a:t> </a:t>
            </a:r>
          </a:p>
          <a:p>
            <a:pPr algn="ctr"/>
            <a:r>
              <a:rPr lang="en-US" altLang="ko-KR" b="1" dirty="0" smtClean="0">
                <a:solidFill>
                  <a:schemeClr val="tx2">
                    <a:lumMod val="50000"/>
                  </a:schemeClr>
                </a:solidFill>
              </a:rPr>
              <a:t>model Training</a:t>
            </a:r>
            <a:endParaRPr lang="ko-KR" altLang="en-US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720636" y="5927744"/>
            <a:ext cx="1546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tx2">
                    <a:lumMod val="50000"/>
                  </a:schemeClr>
                </a:solidFill>
              </a:rPr>
              <a:t>Model serving</a:t>
            </a:r>
            <a:endParaRPr lang="ko-KR" altLang="en-US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701707" y="5927744"/>
            <a:ext cx="21562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tx2">
                    <a:lumMod val="50000"/>
                  </a:schemeClr>
                </a:solidFill>
              </a:rPr>
              <a:t>Multi-ML framework</a:t>
            </a:r>
            <a:endParaRPr lang="ko-KR" altLang="en-US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334078" y="6467253"/>
            <a:ext cx="27640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https://www.kubeflow.org/</a:t>
            </a:r>
          </a:p>
        </p:txBody>
      </p:sp>
    </p:spTree>
    <p:extLst>
      <p:ext uri="{BB962C8B-B14F-4D97-AF65-F5344CB8AC3E}">
        <p14:creationId xmlns:p14="http://schemas.microsoft.com/office/powerpoint/2010/main" val="395454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7461" y="8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solidFill>
                  <a:srgbClr val="0070C0"/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 smtClean="0"/>
              <a:t>MNIST handwritten digit Classification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4143375" y="1713631"/>
            <a:ext cx="4572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/>
              <a:t>The MNIST database (Modified National Institute of Standards and Technology database) is a large database of handwritten digits that is commonly used for training various image processing systems.[1][2] The database is also widely used for training and testing in the field of machine learning.</a:t>
            </a:r>
          </a:p>
        </p:txBody>
      </p:sp>
      <p:pic>
        <p:nvPicPr>
          <p:cNvPr id="5122" name="Picture 2" descr="mnistì ëí ì´ë¯¸ì§ ê²ìê²°ê³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24000"/>
            <a:ext cx="3654425" cy="2220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mnistì ëí ì´ë¯¸ì§ ê²ìê²°ê³¼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175" y="4090061"/>
            <a:ext cx="2616200" cy="1962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3090494" y="6377667"/>
            <a:ext cx="32305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https://towardsdatascience.com</a:t>
            </a:r>
          </a:p>
        </p:txBody>
      </p:sp>
      <p:pic>
        <p:nvPicPr>
          <p:cNvPr id="5128" name="Picture 8" descr="mnist classificationì ëí ì´ë¯¸ì§ ê²ìê²°ê³¼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3375" y="4346492"/>
            <a:ext cx="4171950" cy="1614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3056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ê´ë ¨ ì´ë¯¸ì§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2150" y="3105151"/>
            <a:ext cx="3276600" cy="3276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725708" y="332719"/>
            <a:ext cx="5692584" cy="186204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/>
            <a:r>
              <a:rPr lang="en-US" altLang="ko-KR" sz="11500" b="1" dirty="0"/>
              <a:t>Practice</a:t>
            </a:r>
          </a:p>
        </p:txBody>
      </p:sp>
      <p:pic>
        <p:nvPicPr>
          <p:cNvPr id="6" name="Picture 4" descr="https://img1.daumcdn.net/thumb/R720x0.q80/?scode=mtistory&amp;fname=http%3A%2F%2Fcfile1.uf.tistory.com%2Fimage%2F026CA04851862D8A02D79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8865" y="3532187"/>
            <a:ext cx="2801938" cy="2801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https://img1.daumcdn.net/thumb/R720x0.q80/?scode=mtistory&amp;fname=http%3A%2F%2Fcfile7.uf.tistory.com%2Fimage%2F254D514851862D9330D90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4751" y="2865530"/>
            <a:ext cx="3552823" cy="3552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0507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모서리가 둥근 직사각형 44"/>
          <p:cNvSpPr/>
          <p:nvPr/>
        </p:nvSpPr>
        <p:spPr>
          <a:xfrm>
            <a:off x="1638965" y="1504491"/>
            <a:ext cx="6299608" cy="2924815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0"/>
                  <a:lumOff val="100000"/>
                </a:schemeClr>
              </a:gs>
              <a:gs pos="35000">
                <a:schemeClr val="accent6">
                  <a:lumMod val="0"/>
                  <a:lumOff val="100000"/>
                </a:schemeClr>
              </a:gs>
              <a:gs pos="100000">
                <a:schemeClr val="accent6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0" lang="ko-KR" altLang="en-US" sz="1013">
              <a:solidFill>
                <a:prstClr val="white"/>
              </a:solidFill>
              <a:latin typeface="Comic Sans MS" panose="030F0702030302020204" pitchFamily="66" charset="0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1721466" y="1558663"/>
            <a:ext cx="20252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solidFill>
                  <a:prstClr val="black"/>
                </a:solidFill>
              </a:rPr>
              <a:t>Cluster Resource Pool</a:t>
            </a:r>
            <a:endParaRPr lang="en-US" altLang="ko-KR" sz="1600" b="1" dirty="0">
              <a:solidFill>
                <a:prstClr val="black"/>
              </a:solidFill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2139593" y="4222801"/>
            <a:ext cx="5118359" cy="2314983"/>
            <a:chOff x="2139593" y="4222801"/>
            <a:chExt cx="5118359" cy="2314983"/>
          </a:xfrm>
        </p:grpSpPr>
        <p:grpSp>
          <p:nvGrpSpPr>
            <p:cNvPr id="30" name="그룹 29"/>
            <p:cNvGrpSpPr/>
            <p:nvPr/>
          </p:nvGrpSpPr>
          <p:grpSpPr>
            <a:xfrm>
              <a:off x="2139593" y="4969282"/>
              <a:ext cx="1984326" cy="1568502"/>
              <a:chOff x="1768401" y="5250093"/>
              <a:chExt cx="1984326" cy="1568502"/>
            </a:xfrm>
          </p:grpSpPr>
          <p:pic>
            <p:nvPicPr>
              <p:cNvPr id="50" name="그림 49"/>
              <p:cNvPicPr>
                <a:picLocks noChangeAspect="1"/>
              </p:cNvPicPr>
              <p:nvPr/>
            </p:nvPicPr>
            <p:blipFill rotWithShape="1">
              <a:blip r:embed="rId2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809" r="9296"/>
              <a:stretch/>
            </p:blipFill>
            <p:spPr>
              <a:xfrm>
                <a:off x="2098577" y="5330308"/>
                <a:ext cx="1493670" cy="982016"/>
              </a:xfrm>
              <a:prstGeom prst="rect">
                <a:avLst/>
              </a:prstGeom>
            </p:spPr>
          </p:pic>
          <p:pic>
            <p:nvPicPr>
              <p:cNvPr id="51" name="Picture 2" descr="kubernetes logo pngì ëí ì´ë¯¸ì§ ê²ìê²°ê³¼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92975" y="5250093"/>
                <a:ext cx="671684" cy="67168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2" name="TextBox 51"/>
              <p:cNvSpPr txBox="1"/>
              <p:nvPr/>
            </p:nvSpPr>
            <p:spPr>
              <a:xfrm>
                <a:off x="1768401" y="6233820"/>
                <a:ext cx="198432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600" b="1" dirty="0" err="1" smtClean="0">
                    <a:solidFill>
                      <a:prstClr val="black"/>
                    </a:solidFill>
                  </a:rPr>
                  <a:t>Kubernetes</a:t>
                </a:r>
                <a:r>
                  <a:rPr lang="en-US" altLang="ko-KR" sz="1600" b="1" dirty="0" smtClean="0">
                    <a:solidFill>
                      <a:prstClr val="black"/>
                    </a:solidFill>
                  </a:rPr>
                  <a:t> Worker 1</a:t>
                </a:r>
              </a:p>
              <a:p>
                <a:pPr algn="ctr"/>
                <a:r>
                  <a:rPr lang="en-US" altLang="ko-KR" sz="1600" b="1" dirty="0" smtClean="0">
                    <a:solidFill>
                      <a:prstClr val="black"/>
                    </a:solidFill>
                  </a:rPr>
                  <a:t>(NUC 2)</a:t>
                </a:r>
                <a:endParaRPr lang="en-US" altLang="ko-KR" sz="1600" b="1" dirty="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39" name="그룹 38"/>
            <p:cNvGrpSpPr/>
            <p:nvPr/>
          </p:nvGrpSpPr>
          <p:grpSpPr>
            <a:xfrm>
              <a:off x="3936447" y="4222801"/>
              <a:ext cx="3095723" cy="1152783"/>
              <a:chOff x="3565255" y="4440241"/>
              <a:chExt cx="3095723" cy="1152783"/>
            </a:xfrm>
          </p:grpSpPr>
          <p:pic>
            <p:nvPicPr>
              <p:cNvPr id="46" name="그림 45"/>
              <p:cNvPicPr>
                <a:picLocks noChangeAspect="1"/>
              </p:cNvPicPr>
              <p:nvPr/>
            </p:nvPicPr>
            <p:blipFill rotWithShape="1">
              <a:blip r:embed="rId2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809" r="9296"/>
              <a:stretch/>
            </p:blipFill>
            <p:spPr>
              <a:xfrm>
                <a:off x="3565255" y="4611008"/>
                <a:ext cx="1493670" cy="982016"/>
              </a:xfrm>
              <a:prstGeom prst="rect">
                <a:avLst/>
              </a:prstGeom>
            </p:spPr>
          </p:pic>
          <p:pic>
            <p:nvPicPr>
              <p:cNvPr id="47" name="Picture 2" descr="kubernetes logo pngì ëí ì´ë¯¸ì§ ê²ìê²°ê³¼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89988" y="4440241"/>
                <a:ext cx="671684" cy="67168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3" name="TextBox 52"/>
              <p:cNvSpPr txBox="1"/>
              <p:nvPr/>
            </p:nvSpPr>
            <p:spPr>
              <a:xfrm>
                <a:off x="4853753" y="4675016"/>
                <a:ext cx="180722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600" b="1" dirty="0" err="1" smtClean="0">
                    <a:solidFill>
                      <a:prstClr val="black"/>
                    </a:solidFill>
                  </a:rPr>
                  <a:t>Kubernetes</a:t>
                </a:r>
                <a:r>
                  <a:rPr lang="en-US" altLang="ko-KR" sz="1600" b="1" dirty="0" smtClean="0">
                    <a:solidFill>
                      <a:prstClr val="black"/>
                    </a:solidFill>
                  </a:rPr>
                  <a:t> Master</a:t>
                </a:r>
                <a:r>
                  <a:rPr lang="en-US" altLang="ko-KR" sz="1600" b="1" dirty="0">
                    <a:solidFill>
                      <a:prstClr val="black"/>
                    </a:solidFill>
                  </a:rPr>
                  <a:t/>
                </a:r>
                <a:br>
                  <a:rPr lang="en-US" altLang="ko-KR" sz="1600" b="1" dirty="0">
                    <a:solidFill>
                      <a:prstClr val="black"/>
                    </a:solidFill>
                  </a:rPr>
                </a:br>
                <a:r>
                  <a:rPr lang="en-US" altLang="ko-KR" sz="1600" b="1" dirty="0">
                    <a:solidFill>
                      <a:prstClr val="black"/>
                    </a:solidFill>
                  </a:rPr>
                  <a:t>(NUC </a:t>
                </a:r>
                <a:r>
                  <a:rPr lang="en-US" altLang="ko-KR" sz="1600" b="1" dirty="0" smtClean="0">
                    <a:solidFill>
                      <a:prstClr val="black"/>
                    </a:solidFill>
                  </a:rPr>
                  <a:t>1)</a:t>
                </a:r>
                <a:endParaRPr lang="en-US" altLang="ko-KR" sz="1600" b="1" dirty="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9" name="그룹 28"/>
            <p:cNvGrpSpPr/>
            <p:nvPr/>
          </p:nvGrpSpPr>
          <p:grpSpPr>
            <a:xfrm>
              <a:off x="5273626" y="4942327"/>
              <a:ext cx="1984326" cy="1555955"/>
              <a:chOff x="4902434" y="5223138"/>
              <a:chExt cx="1984326" cy="1555955"/>
            </a:xfrm>
          </p:grpSpPr>
          <p:pic>
            <p:nvPicPr>
              <p:cNvPr id="55" name="그림 54"/>
              <p:cNvPicPr>
                <a:picLocks noChangeAspect="1"/>
              </p:cNvPicPr>
              <p:nvPr/>
            </p:nvPicPr>
            <p:blipFill rotWithShape="1">
              <a:blip r:embed="rId2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809" r="9296"/>
              <a:stretch/>
            </p:blipFill>
            <p:spPr>
              <a:xfrm>
                <a:off x="5147762" y="5303353"/>
                <a:ext cx="1493670" cy="982016"/>
              </a:xfrm>
              <a:prstGeom prst="rect">
                <a:avLst/>
              </a:prstGeom>
            </p:spPr>
          </p:pic>
          <p:pic>
            <p:nvPicPr>
              <p:cNvPr id="56" name="Picture 2" descr="kubernetes logo pngì ëí ì´ë¯¸ì§ ê²ìê²°ê³¼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42160" y="5223138"/>
                <a:ext cx="671684" cy="67168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7" name="TextBox 56"/>
              <p:cNvSpPr txBox="1"/>
              <p:nvPr/>
            </p:nvSpPr>
            <p:spPr>
              <a:xfrm>
                <a:off x="4902434" y="6194318"/>
                <a:ext cx="198432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600" b="1" dirty="0" err="1" smtClean="0">
                    <a:solidFill>
                      <a:prstClr val="black"/>
                    </a:solidFill>
                  </a:rPr>
                  <a:t>Kubernetes</a:t>
                </a:r>
                <a:r>
                  <a:rPr lang="en-US" altLang="ko-KR" sz="1600" b="1" dirty="0" smtClean="0">
                    <a:solidFill>
                      <a:prstClr val="black"/>
                    </a:solidFill>
                  </a:rPr>
                  <a:t> Worker 2</a:t>
                </a:r>
              </a:p>
              <a:p>
                <a:pPr algn="ctr"/>
                <a:r>
                  <a:rPr lang="en-US" altLang="ko-KR" sz="1600" b="1" dirty="0">
                    <a:solidFill>
                      <a:prstClr val="black"/>
                    </a:solidFill>
                  </a:rPr>
                  <a:t>(NUC </a:t>
                </a:r>
                <a:r>
                  <a:rPr lang="en-US" altLang="ko-KR" sz="1600" b="1" dirty="0" smtClean="0">
                    <a:solidFill>
                      <a:prstClr val="black"/>
                    </a:solidFill>
                  </a:rPr>
                  <a:t>3)</a:t>
                </a:r>
                <a:endParaRPr lang="en-US" altLang="ko-KR" sz="1600" b="1" dirty="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58" name="Picture 4" descr="illustrations of network switchì ëí ì´ë¯¸ì§ ê²ìê²°ê³¼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8691" b="34166"/>
            <a:stretch/>
          </p:blipFill>
          <p:spPr bwMode="auto">
            <a:xfrm>
              <a:off x="4111485" y="5558421"/>
              <a:ext cx="1165852" cy="4663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TextBox 58"/>
            <p:cNvSpPr txBox="1"/>
            <p:nvPr/>
          </p:nvSpPr>
          <p:spPr>
            <a:xfrm>
              <a:off x="4326540" y="5948084"/>
              <a:ext cx="74751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 smtClean="0">
                  <a:solidFill>
                    <a:prstClr val="black"/>
                  </a:solidFill>
                </a:rPr>
                <a:t>Switch</a:t>
              </a:r>
              <a:endParaRPr lang="en-US" altLang="ko-KR" sz="1600" b="1" dirty="0">
                <a:solidFill>
                  <a:prstClr val="black"/>
                </a:solidFill>
              </a:endParaRPr>
            </a:p>
          </p:txBody>
        </p:sp>
        <p:cxnSp>
          <p:nvCxnSpPr>
            <p:cNvPr id="61" name="직선 연결선 60"/>
            <p:cNvCxnSpPr/>
            <p:nvPr/>
          </p:nvCxnSpPr>
          <p:spPr>
            <a:xfrm>
              <a:off x="3907968" y="5608856"/>
              <a:ext cx="356524" cy="181112"/>
            </a:xfrm>
            <a:prstGeom prst="line">
              <a:avLst/>
            </a:prstGeom>
            <a:ln w="381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연결선 61"/>
            <p:cNvCxnSpPr>
              <a:stCxn id="55" idx="1"/>
            </p:cNvCxnSpPr>
            <p:nvPr/>
          </p:nvCxnSpPr>
          <p:spPr>
            <a:xfrm flipH="1">
              <a:off x="5162267" y="5513550"/>
              <a:ext cx="356687" cy="276418"/>
            </a:xfrm>
            <a:prstGeom prst="line">
              <a:avLst/>
            </a:prstGeom>
            <a:ln w="381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 62"/>
            <p:cNvCxnSpPr/>
            <p:nvPr/>
          </p:nvCxnSpPr>
          <p:spPr>
            <a:xfrm flipH="1">
              <a:off x="4694411" y="5245580"/>
              <a:ext cx="1" cy="448636"/>
            </a:xfrm>
            <a:prstGeom prst="line">
              <a:avLst/>
            </a:prstGeom>
            <a:ln w="381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7" name="제목 1"/>
          <p:cNvSpPr txBox="1">
            <a:spLocks/>
          </p:cNvSpPr>
          <p:nvPr/>
        </p:nvSpPr>
        <p:spPr>
          <a:xfrm>
            <a:off x="7461" y="8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solidFill>
                  <a:srgbClr val="0070C0"/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 smtClean="0"/>
              <a:t>Analytics </a:t>
            </a:r>
            <a:r>
              <a:rPr lang="en-US" altLang="ko-KR" dirty="0"/>
              <a:t>Lab: </a:t>
            </a:r>
            <a:r>
              <a:rPr lang="en-US" altLang="ko-KR" dirty="0" smtClean="0"/>
              <a:t>Concept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4167298" y="2365638"/>
            <a:ext cx="1128194" cy="1410425"/>
            <a:chOff x="3815027" y="2249628"/>
            <a:chExt cx="1128194" cy="1410425"/>
          </a:xfrm>
        </p:grpSpPr>
        <p:sp>
          <p:nvSpPr>
            <p:cNvPr id="72" name="정육면체 20"/>
            <p:cNvSpPr/>
            <p:nvPr/>
          </p:nvSpPr>
          <p:spPr>
            <a:xfrm>
              <a:off x="4056715" y="2249628"/>
              <a:ext cx="886506" cy="1253412"/>
            </a:xfrm>
            <a:prstGeom prst="cube">
              <a:avLst>
                <a:gd name="adj" fmla="val 13889"/>
              </a:avLst>
            </a:prstGeom>
            <a:solidFill>
              <a:schemeClr val="bg1"/>
            </a:solidFill>
            <a:ln w="25400">
              <a:solidFill>
                <a:srgbClr val="4485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 sz="1000"/>
            </a:p>
          </p:txBody>
        </p:sp>
        <p:pic>
          <p:nvPicPr>
            <p:cNvPr id="73" name="그림 72"/>
            <p:cNvPicPr>
              <a:picLocks noChangeAspect="1"/>
            </p:cNvPicPr>
            <p:nvPr/>
          </p:nvPicPr>
          <p:blipFill rotWithShape="1">
            <a:blip r:embed="rId5"/>
            <a:srcRect l="11840" t="14430" r="10640" b="36360"/>
            <a:stretch>
              <a:fillRect/>
            </a:stretch>
          </p:blipFill>
          <p:spPr>
            <a:xfrm>
              <a:off x="3815027" y="3221734"/>
              <a:ext cx="773818" cy="438319"/>
            </a:xfrm>
            <a:prstGeom prst="rect">
              <a:avLst/>
            </a:prstGeom>
          </p:spPr>
        </p:pic>
        <p:pic>
          <p:nvPicPr>
            <p:cNvPr id="113" name="Picture 4" descr="Image result for jupyter notebook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39548" y="2471661"/>
              <a:ext cx="598740" cy="598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5" name="Picture 2" descr="Image result for tensorflow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87864" y="2866173"/>
              <a:ext cx="510008" cy="4250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" name="그룹 2"/>
          <p:cNvGrpSpPr/>
          <p:nvPr/>
        </p:nvGrpSpPr>
        <p:grpSpPr>
          <a:xfrm>
            <a:off x="2432797" y="2386921"/>
            <a:ext cx="1154122" cy="1406415"/>
            <a:chOff x="1758900" y="2667718"/>
            <a:chExt cx="1154122" cy="1406415"/>
          </a:xfrm>
        </p:grpSpPr>
        <p:sp>
          <p:nvSpPr>
            <p:cNvPr id="69" name="정육면체 20"/>
            <p:cNvSpPr/>
            <p:nvPr/>
          </p:nvSpPr>
          <p:spPr>
            <a:xfrm>
              <a:off x="2026516" y="2667718"/>
              <a:ext cx="886506" cy="1253412"/>
            </a:xfrm>
            <a:prstGeom prst="cube">
              <a:avLst>
                <a:gd name="adj" fmla="val 13889"/>
              </a:avLst>
            </a:prstGeom>
            <a:solidFill>
              <a:schemeClr val="bg1"/>
            </a:solidFill>
            <a:ln w="25400">
              <a:solidFill>
                <a:srgbClr val="4485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 sz="1000"/>
            </a:p>
          </p:txBody>
        </p:sp>
        <p:pic>
          <p:nvPicPr>
            <p:cNvPr id="70" name="그림 69"/>
            <p:cNvPicPr>
              <a:picLocks noChangeAspect="1"/>
            </p:cNvPicPr>
            <p:nvPr/>
          </p:nvPicPr>
          <p:blipFill rotWithShape="1">
            <a:blip r:embed="rId5"/>
            <a:srcRect l="11840" t="14430" r="10640" b="36360"/>
            <a:stretch>
              <a:fillRect/>
            </a:stretch>
          </p:blipFill>
          <p:spPr>
            <a:xfrm>
              <a:off x="1758900" y="3635814"/>
              <a:ext cx="773818" cy="438319"/>
            </a:xfrm>
            <a:prstGeom prst="rect">
              <a:avLst/>
            </a:prstGeom>
          </p:spPr>
        </p:pic>
        <p:pic>
          <p:nvPicPr>
            <p:cNvPr id="4098" name="Picture 2" descr="kubeflow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00301" y="2908466"/>
              <a:ext cx="799472" cy="7994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그룹 4"/>
          <p:cNvGrpSpPr/>
          <p:nvPr/>
        </p:nvGrpSpPr>
        <p:grpSpPr>
          <a:xfrm>
            <a:off x="3535851" y="587972"/>
            <a:ext cx="2130177" cy="1834591"/>
            <a:chOff x="5069714" y="1028029"/>
            <a:chExt cx="2130177" cy="1834591"/>
          </a:xfrm>
        </p:grpSpPr>
        <p:grpSp>
          <p:nvGrpSpPr>
            <p:cNvPr id="103" name="그룹 102"/>
            <p:cNvGrpSpPr/>
            <p:nvPr/>
          </p:nvGrpSpPr>
          <p:grpSpPr>
            <a:xfrm>
              <a:off x="5857109" y="1028029"/>
              <a:ext cx="1342782" cy="1342782"/>
              <a:chOff x="4265005" y="908318"/>
              <a:chExt cx="1342782" cy="1342782"/>
            </a:xfrm>
          </p:grpSpPr>
          <p:grpSp>
            <p:nvGrpSpPr>
              <p:cNvPr id="104" name="Group 52"/>
              <p:cNvGrpSpPr/>
              <p:nvPr/>
            </p:nvGrpSpPr>
            <p:grpSpPr>
              <a:xfrm>
                <a:off x="4265005" y="908318"/>
                <a:ext cx="1342782" cy="1342782"/>
                <a:chOff x="6188154" y="1459881"/>
                <a:chExt cx="1342782" cy="1342782"/>
              </a:xfrm>
            </p:grpSpPr>
            <p:sp>
              <p:nvSpPr>
                <p:cNvPr id="106" name="타원 105"/>
                <p:cNvSpPr/>
                <p:nvPr/>
              </p:nvSpPr>
              <p:spPr>
                <a:xfrm>
                  <a:off x="6188154" y="1459881"/>
                  <a:ext cx="1342782" cy="1342782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254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pic>
              <p:nvPicPr>
                <p:cNvPr id="107" name="그림 22"/>
                <p:cNvPicPr>
                  <a:picLocks noChangeAspect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188154" y="1797802"/>
                  <a:ext cx="1342782" cy="621602"/>
                </a:xfrm>
                <a:prstGeom prst="rect">
                  <a:avLst/>
                </a:prstGeom>
              </p:spPr>
            </p:pic>
          </p:grpSp>
          <p:pic>
            <p:nvPicPr>
              <p:cNvPr id="105" name="Picture 8" descr="User icon"/>
              <p:cNvPicPr>
                <a:picLocks noChangeAspect="1" noChangeArrowheads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23860" y="1489536"/>
                <a:ext cx="493745" cy="4937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08" name="오른쪽 화살표 107"/>
            <p:cNvSpPr/>
            <p:nvPr/>
          </p:nvSpPr>
          <p:spPr>
            <a:xfrm rot="16200000">
              <a:off x="6133850" y="2213041"/>
              <a:ext cx="635080" cy="664078"/>
            </a:xfrm>
            <a:prstGeom prst="rightArrow">
              <a:avLst/>
            </a:prstGeom>
            <a:solidFill>
              <a:srgbClr val="FF0000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5069714" y="1406293"/>
              <a:ext cx="78739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rgbClr val="ED7D31"/>
                  </a:solidFill>
                </a:rPr>
                <a:t>You</a:t>
              </a:r>
              <a:endParaRPr lang="ko-KR" altLang="en-US" sz="2800" b="1" dirty="0">
                <a:solidFill>
                  <a:srgbClr val="ED7D31"/>
                </a:solidFill>
              </a:endParaRPr>
            </a:p>
          </p:txBody>
        </p:sp>
      </p:grpSp>
      <p:cxnSp>
        <p:nvCxnSpPr>
          <p:cNvPr id="54" name="직선 연결선 53"/>
          <p:cNvCxnSpPr/>
          <p:nvPr/>
        </p:nvCxnSpPr>
        <p:spPr>
          <a:xfrm flipV="1">
            <a:off x="3584115" y="3037910"/>
            <a:ext cx="807704" cy="19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/>
          <p:cNvCxnSpPr/>
          <p:nvPr/>
        </p:nvCxnSpPr>
        <p:spPr>
          <a:xfrm>
            <a:off x="5302347" y="2998283"/>
            <a:ext cx="914087" cy="45288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/>
          <p:cNvGrpSpPr/>
          <p:nvPr/>
        </p:nvGrpSpPr>
        <p:grpSpPr>
          <a:xfrm>
            <a:off x="5763183" y="2569340"/>
            <a:ext cx="1087717" cy="1234142"/>
            <a:chOff x="8157883" y="2864722"/>
            <a:chExt cx="1087717" cy="1234142"/>
          </a:xfrm>
        </p:grpSpPr>
        <p:pic>
          <p:nvPicPr>
            <p:cNvPr id="40" name="Picture 2" descr="storage icon pngì ëí ì´ë¯¸ì§ ê²ìê²°ê³¼"/>
            <p:cNvPicPr>
              <a:picLocks noChangeAspect="1" noChangeArrowheads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45" r="5245"/>
            <a:stretch/>
          </p:blipFill>
          <p:spPr bwMode="auto">
            <a:xfrm>
              <a:off x="8474055" y="3252841"/>
              <a:ext cx="734021" cy="8044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1" name="그룹 40"/>
            <p:cNvGrpSpPr/>
            <p:nvPr/>
          </p:nvGrpSpPr>
          <p:grpSpPr>
            <a:xfrm>
              <a:off x="8504043" y="2864722"/>
              <a:ext cx="741557" cy="599886"/>
              <a:chOff x="1457493" y="2221588"/>
              <a:chExt cx="422900" cy="342107"/>
            </a:xfrm>
          </p:grpSpPr>
          <p:pic>
            <p:nvPicPr>
              <p:cNvPr id="42" name="Picture 4" descr="rook ceph logoì ëí ì´ë¯¸ì§ ê²ìê²°ê³¼"/>
              <p:cNvPicPr>
                <a:picLocks noChangeAspect="1" noChangeArrowheads="1"/>
              </p:cNvPicPr>
              <p:nvPr/>
            </p:nvPicPr>
            <p:blipFill rotWithShape="1">
              <a:blip r:embed="rId12" cstate="print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ackgroundRemoval t="5093" b="94907" l="0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5627" t="29344" r="25720" b="25184"/>
              <a:stretch/>
            </p:blipFill>
            <p:spPr bwMode="auto">
              <a:xfrm>
                <a:off x="1510027" y="2221588"/>
                <a:ext cx="260734" cy="2249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3" name="TextBox 42"/>
              <p:cNvSpPr txBox="1"/>
              <p:nvPr/>
            </p:nvSpPr>
            <p:spPr>
              <a:xfrm>
                <a:off x="1457493" y="2353070"/>
                <a:ext cx="422900" cy="2106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b="1" dirty="0" smtClean="0"/>
                  <a:t>Rook</a:t>
                </a:r>
                <a:endParaRPr lang="ko-KR" altLang="en-US" sz="1200" b="1" dirty="0"/>
              </a:p>
            </p:txBody>
          </p:sp>
        </p:grpSp>
        <p:pic>
          <p:nvPicPr>
            <p:cNvPr id="44" name="그림 43"/>
            <p:cNvPicPr>
              <a:picLocks noChangeAspect="1"/>
            </p:cNvPicPr>
            <p:nvPr/>
          </p:nvPicPr>
          <p:blipFill rotWithShape="1">
            <a:blip r:embed="rId5"/>
            <a:srcRect l="11840" t="14430" r="10640" b="36360"/>
            <a:stretch>
              <a:fillRect/>
            </a:stretch>
          </p:blipFill>
          <p:spPr>
            <a:xfrm>
              <a:off x="8157883" y="3660545"/>
              <a:ext cx="773818" cy="438319"/>
            </a:xfrm>
            <a:prstGeom prst="rect">
              <a:avLst/>
            </a:prstGeom>
          </p:spPr>
        </p:pic>
      </p:grp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8" r="3158" b="9763"/>
          <a:stretch/>
        </p:blipFill>
        <p:spPr>
          <a:xfrm>
            <a:off x="5681562" y="747449"/>
            <a:ext cx="1169338" cy="736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041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472008" y="899061"/>
            <a:ext cx="8216325" cy="5442438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40000"/>
                <a:lumOff val="6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600" b="1" dirty="0">
                <a:solidFill>
                  <a:srgbClr val="0000CC"/>
                </a:solidFill>
              </a:rPr>
              <a:t>Wired connection</a:t>
            </a:r>
            <a:endParaRPr lang="ko-KR" altLang="en-US" sz="1600" b="1" dirty="0">
              <a:solidFill>
                <a:srgbClr val="0000CC"/>
              </a:solidFill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7939" y="3074817"/>
            <a:ext cx="1875026" cy="1034193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304" y="3047659"/>
            <a:ext cx="1875026" cy="1034193"/>
          </a:xfrm>
          <a:prstGeom prst="rect">
            <a:avLst/>
          </a:prstGeom>
        </p:spPr>
      </p:pic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3385049" y="1591880"/>
            <a:ext cx="2430858" cy="983819"/>
          </a:xfrm>
        </p:spPr>
        <p:txBody>
          <a:bodyPr>
            <a:noAutofit/>
          </a:bodyPr>
          <a:lstStyle/>
          <a:p>
            <a:r>
              <a:rPr lang="en-US" altLang="ko-KR" sz="1200" b="1" dirty="0"/>
              <a:t>NAME</a:t>
            </a:r>
            <a:r>
              <a:rPr lang="en-US" altLang="ko-KR" sz="1200" dirty="0"/>
              <a:t>: NUC5i5MYHE (NUC PC)</a:t>
            </a:r>
            <a:br>
              <a:rPr lang="en-US" altLang="ko-KR" sz="1200" dirty="0"/>
            </a:br>
            <a:r>
              <a:rPr lang="en-US" altLang="ko-KR" sz="1200" b="1" dirty="0"/>
              <a:t>CPU: </a:t>
            </a:r>
            <a:r>
              <a:rPr lang="en-US" altLang="ko-KR" sz="1200" dirty="0"/>
              <a:t>i5-5300U @2.30GHz</a:t>
            </a:r>
            <a:br>
              <a:rPr lang="en-US" altLang="ko-KR" sz="1200" dirty="0"/>
            </a:br>
            <a:r>
              <a:rPr lang="en-US" altLang="ko-KR" sz="1200" b="1" dirty="0"/>
              <a:t>CORE: </a:t>
            </a:r>
            <a:r>
              <a:rPr lang="en-US" altLang="ko-KR" sz="1200" dirty="0"/>
              <a:t>4</a:t>
            </a:r>
            <a:br>
              <a:rPr lang="en-US" altLang="ko-KR" sz="1200" dirty="0"/>
            </a:br>
            <a:r>
              <a:rPr lang="en-US" altLang="ko-KR" sz="1200" b="1" dirty="0"/>
              <a:t>Memory: </a:t>
            </a:r>
            <a:r>
              <a:rPr lang="en-US" altLang="ko-KR" sz="1200" dirty="0"/>
              <a:t>16GB DDR3 </a:t>
            </a:r>
            <a:br>
              <a:rPr lang="en-US" altLang="ko-KR" sz="1200" dirty="0"/>
            </a:br>
            <a:r>
              <a:rPr lang="en-US" altLang="ko-KR" sz="1200" b="1" dirty="0"/>
              <a:t>HDD: </a:t>
            </a:r>
            <a:r>
              <a:rPr lang="en-US" altLang="ko-KR" sz="1200" dirty="0"/>
              <a:t>94GB</a:t>
            </a:r>
            <a:br>
              <a:rPr lang="en-US" altLang="ko-KR" sz="1200" dirty="0"/>
            </a:br>
            <a:endParaRPr lang="ko-KR" altLang="en-US" sz="1200" dirty="0"/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2528632" y="5328140"/>
            <a:ext cx="4306352" cy="98381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200" b="1" dirty="0"/>
              <a:t>NAME: </a:t>
            </a:r>
            <a:r>
              <a:rPr lang="en-US" altLang="ko-KR" sz="1200" dirty="0" err="1"/>
              <a:t>netgear</a:t>
            </a:r>
            <a:r>
              <a:rPr lang="en-US" altLang="ko-KR" sz="1200" dirty="0"/>
              <a:t> </a:t>
            </a:r>
            <a:r>
              <a:rPr lang="en-US" altLang="ko-KR" sz="1200" dirty="0" err="1"/>
              <a:t>prosafe</a:t>
            </a:r>
            <a:r>
              <a:rPr lang="en-US" altLang="ko-KR" sz="1200" dirty="0"/>
              <a:t> 16 port gigabit switch(Switch)</a:t>
            </a:r>
            <a:br>
              <a:rPr lang="en-US" altLang="ko-KR" sz="1200" dirty="0"/>
            </a:br>
            <a:r>
              <a:rPr lang="en-US" altLang="ko-KR" sz="1200" b="1" dirty="0"/>
              <a:t>Network Ports: </a:t>
            </a:r>
            <a:r>
              <a:rPr lang="en-US" altLang="ko-KR" sz="1200" dirty="0"/>
              <a:t>16 auto-sensing 10/100/1000 Mbps Ethernet ports</a:t>
            </a:r>
            <a:br>
              <a:rPr lang="en-US" altLang="ko-KR" sz="1200" dirty="0"/>
            </a:br>
            <a:r>
              <a:rPr lang="en-US" altLang="ko-KR" sz="1200" dirty="0"/>
              <a:t/>
            </a:r>
            <a:br>
              <a:rPr lang="en-US" altLang="ko-KR" sz="1200" dirty="0"/>
            </a:br>
            <a:endParaRPr lang="ko-KR" altLang="en-US" sz="1200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5049" y="3093467"/>
            <a:ext cx="1875026" cy="1034193"/>
          </a:xfrm>
          <a:prstGeom prst="rect">
            <a:avLst/>
          </a:prstGeom>
        </p:spPr>
      </p:pic>
      <p:pic>
        <p:nvPicPr>
          <p:cNvPr id="14" name="Picture 4" descr="netgear prosafe 16 port gigabit switchì ëí ì´ë¯¸ì§ ê²ìê²°ê³¼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9318" y="4617215"/>
            <a:ext cx="1575465" cy="681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1850381" y="3703049"/>
            <a:ext cx="443425" cy="438019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4100850" y="3742884"/>
            <a:ext cx="443425" cy="438019"/>
          </a:xfrm>
          <a:prstGeom prst="rect">
            <a:avLst/>
          </a:prstGeom>
        </p:spPr>
      </p:pic>
      <p:cxnSp>
        <p:nvCxnSpPr>
          <p:cNvPr id="18" name="꺾인 연결선 17"/>
          <p:cNvCxnSpPr/>
          <p:nvPr/>
        </p:nvCxnSpPr>
        <p:spPr>
          <a:xfrm rot="16200000" flipH="1">
            <a:off x="4334558" y="1874488"/>
            <a:ext cx="27519" cy="4511046"/>
          </a:xfrm>
          <a:prstGeom prst="bentConnector3">
            <a:avLst>
              <a:gd name="adj1" fmla="val 600656"/>
            </a:avLst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4322562" y="4172382"/>
            <a:ext cx="1809" cy="505325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꺾인 연결선 19"/>
          <p:cNvCxnSpPr/>
          <p:nvPr/>
        </p:nvCxnSpPr>
        <p:spPr>
          <a:xfrm rot="16200000" flipH="1">
            <a:off x="4393897" y="1867210"/>
            <a:ext cx="44320" cy="4511046"/>
          </a:xfrm>
          <a:prstGeom prst="bentConnector3">
            <a:avLst>
              <a:gd name="adj1" fmla="val 600656"/>
            </a:avLst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>
            <a:off x="4390303" y="4174630"/>
            <a:ext cx="1809" cy="505325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-1" y="0"/>
            <a:ext cx="5041127" cy="58477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0070C0"/>
                </a:solidFill>
                <a:latin typeface="+mj-ea"/>
                <a:ea typeface="+mj-ea"/>
              </a:rPr>
              <a:t>#0 - Lab </a:t>
            </a:r>
            <a:r>
              <a:rPr lang="en-US" altLang="ko-KR" sz="3200" dirty="0" smtClean="0">
                <a:solidFill>
                  <a:srgbClr val="0070C0"/>
                </a:solidFill>
                <a:latin typeface="+mj-ea"/>
                <a:ea typeface="+mj-ea"/>
              </a:rPr>
              <a:t>Preparation (1/2)</a:t>
            </a:r>
            <a:endParaRPr lang="ko-KR" altLang="en-US" sz="3200" dirty="0">
              <a:solidFill>
                <a:srgbClr val="0070C0"/>
              </a:solidFill>
              <a:latin typeface="+mj-ea"/>
              <a:ea typeface="+mj-ea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6393240" y="3744736"/>
            <a:ext cx="443425" cy="438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804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12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20868" r="20868"/>
          <a:stretch/>
        </p:blipFill>
        <p:spPr>
          <a:xfrm>
            <a:off x="7936745" y="226048"/>
            <a:ext cx="898040" cy="2313218"/>
          </a:xfrm>
          <a:prstGeom prst="rect">
            <a:avLst/>
          </a:prstGeom>
        </p:spPr>
      </p:pic>
      <p:pic>
        <p:nvPicPr>
          <p:cNvPr id="27" name="Picture 3"/>
          <p:cNvPicPr>
            <a:picLocks noChangeAspect="1"/>
          </p:cNvPicPr>
          <p:nvPr/>
        </p:nvPicPr>
        <p:blipFill rotWithShape="1">
          <a:blip r:embed="rId3"/>
          <a:srcRect t="7393"/>
          <a:stretch/>
        </p:blipFill>
        <p:spPr>
          <a:xfrm>
            <a:off x="7881843" y="1043805"/>
            <a:ext cx="952858" cy="614538"/>
          </a:xfrm>
          <a:prstGeom prst="rect">
            <a:avLst/>
          </a:prstGeom>
        </p:spPr>
      </p:pic>
      <p:sp>
        <p:nvSpPr>
          <p:cNvPr id="28" name="직사각형 27"/>
          <p:cNvSpPr/>
          <p:nvPr/>
        </p:nvSpPr>
        <p:spPr>
          <a:xfrm>
            <a:off x="352424" y="1800756"/>
            <a:ext cx="8362951" cy="4356000"/>
          </a:xfrm>
          <a:prstGeom prst="rect">
            <a:avLst/>
          </a:prstGeom>
          <a:solidFill>
            <a:schemeClr val="bg1"/>
          </a:solidFill>
          <a:ln w="3175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 smtClean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 smtClean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 smtClean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 smtClean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 smtClean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0070C0"/>
              </a:solidFill>
              <a:latin typeface="맑은 고딕 (본문)"/>
            </a:endParaRP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09" r="9296"/>
          <a:stretch/>
        </p:blipFill>
        <p:spPr>
          <a:xfrm>
            <a:off x="6906149" y="1073604"/>
            <a:ext cx="1106015" cy="727152"/>
          </a:xfrm>
          <a:prstGeom prst="rect">
            <a:avLst/>
          </a:prstGeom>
        </p:spPr>
      </p:pic>
      <p:sp>
        <p:nvSpPr>
          <p:cNvPr id="30" name="직사각형 29"/>
          <p:cNvSpPr/>
          <p:nvPr/>
        </p:nvSpPr>
        <p:spPr>
          <a:xfrm>
            <a:off x="-1" y="0"/>
            <a:ext cx="5041127" cy="58477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0070C0"/>
                </a:solidFill>
                <a:latin typeface="+mj-ea"/>
                <a:ea typeface="+mj-ea"/>
              </a:rPr>
              <a:t>#0 - Lab </a:t>
            </a:r>
            <a:r>
              <a:rPr lang="en-US" altLang="ko-KR" sz="3200" dirty="0" smtClean="0">
                <a:solidFill>
                  <a:srgbClr val="0070C0"/>
                </a:solidFill>
                <a:latin typeface="+mj-ea"/>
                <a:ea typeface="+mj-ea"/>
              </a:rPr>
              <a:t>Preparation </a:t>
            </a:r>
            <a:r>
              <a:rPr lang="en-US" altLang="ko-KR" sz="3200" dirty="0" smtClean="0">
                <a:solidFill>
                  <a:srgbClr val="0070C0"/>
                </a:solidFill>
                <a:latin typeface="+mj-ea"/>
              </a:rPr>
              <a:t>(2/2</a:t>
            </a:r>
            <a:r>
              <a:rPr lang="en-US" altLang="ko-KR" sz="3200" dirty="0">
                <a:solidFill>
                  <a:srgbClr val="0070C0"/>
                </a:solidFill>
                <a:latin typeface="+mj-ea"/>
              </a:rPr>
              <a:t>)</a:t>
            </a:r>
            <a:endParaRPr lang="ko-KR" altLang="en-US" sz="3200" dirty="0">
              <a:solidFill>
                <a:srgbClr val="0070C0"/>
              </a:solidFill>
              <a:latin typeface="+mj-ea"/>
              <a:ea typeface="+mj-ea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3330" y="578708"/>
            <a:ext cx="518212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 smtClean="0">
                <a:solidFill>
                  <a:srgbClr val="FF0000"/>
                </a:solidFill>
                <a:latin typeface="+mn-ea"/>
              </a:rPr>
              <a:t>- Check your cluster is running healthy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454283" y="1877441"/>
            <a:ext cx="7547054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FF0000"/>
                </a:solidFill>
                <a:latin typeface="맑은 고딕 (본문)"/>
                <a:cs typeface="Times New Roman" panose="02020603050405020304" pitchFamily="18" charset="0"/>
              </a:rPr>
              <a:t>$ </a:t>
            </a:r>
            <a:r>
              <a:rPr lang="en-US" altLang="ko-KR" sz="1600" dirty="0" err="1" smtClean="0">
                <a:cs typeface="Times New Roman" panose="02020603050405020304" pitchFamily="18" charset="0"/>
              </a:rPr>
              <a:t>Kubectl</a:t>
            </a:r>
            <a:r>
              <a:rPr lang="en-US" altLang="ko-KR" sz="1600" dirty="0" smtClean="0">
                <a:cs typeface="Times New Roman" panose="02020603050405020304" pitchFamily="18" charset="0"/>
              </a:rPr>
              <a:t> </a:t>
            </a:r>
            <a:r>
              <a:rPr lang="en-US" altLang="ko-KR" sz="1600" dirty="0">
                <a:cs typeface="Times New Roman" panose="02020603050405020304" pitchFamily="18" charset="0"/>
              </a:rPr>
              <a:t>get </a:t>
            </a:r>
            <a:r>
              <a:rPr lang="en-US" altLang="ko-KR" sz="1600" dirty="0" smtClean="0">
                <a:cs typeface="Times New Roman" panose="02020603050405020304" pitchFamily="18" charset="0"/>
              </a:rPr>
              <a:t>nodes</a:t>
            </a:r>
          </a:p>
          <a:p>
            <a:endParaRPr lang="en-US" altLang="ko-KR" sz="1600" dirty="0">
              <a:cs typeface="Times New Roman" panose="02020603050405020304" pitchFamily="18" charset="0"/>
            </a:endParaRPr>
          </a:p>
          <a:p>
            <a:endParaRPr lang="en-US" altLang="ko-KR" sz="1600" dirty="0" smtClean="0">
              <a:cs typeface="Times New Roman" panose="02020603050405020304" pitchFamily="18" charset="0"/>
            </a:endParaRPr>
          </a:p>
          <a:p>
            <a:endParaRPr lang="en-US" altLang="ko-KR" sz="1600" dirty="0">
              <a:cs typeface="Times New Roman" panose="02020603050405020304" pitchFamily="18" charset="0"/>
            </a:endParaRPr>
          </a:p>
          <a:p>
            <a:endParaRPr lang="en-US" altLang="ko-KR" sz="1600" dirty="0" smtClean="0">
              <a:cs typeface="Times New Roman" panose="02020603050405020304" pitchFamily="18" charset="0"/>
            </a:endParaRPr>
          </a:p>
          <a:p>
            <a:r>
              <a:rPr lang="en-US" altLang="ko-KR" sz="1600" dirty="0" smtClean="0">
                <a:cs typeface="Times New Roman" panose="02020603050405020304" pitchFamily="18" charset="0"/>
              </a:rPr>
              <a:t>    Check all nodes are ready.</a:t>
            </a:r>
            <a:endParaRPr lang="en-US" altLang="ko-KR" sz="1600" dirty="0">
              <a:cs typeface="Times New Roman" panose="02020603050405020304" pitchFamily="18" charset="0"/>
            </a:endParaRPr>
          </a:p>
          <a:p>
            <a:endParaRPr lang="en-US" altLang="ko-KR" sz="1600" dirty="0">
              <a:cs typeface="Times New Roman" panose="02020603050405020304" pitchFamily="18" charset="0"/>
            </a:endParaRPr>
          </a:p>
          <a:p>
            <a:r>
              <a:rPr lang="en-US" altLang="ko-KR" sz="1600" dirty="0">
                <a:solidFill>
                  <a:srgbClr val="FF0000"/>
                </a:solidFill>
                <a:latin typeface="맑은 고딕 (본문)"/>
                <a:cs typeface="Times New Roman" panose="02020603050405020304" pitchFamily="18" charset="0"/>
              </a:rPr>
              <a:t>$ </a:t>
            </a:r>
            <a:r>
              <a:rPr lang="en-US" altLang="ko-KR" sz="1600" dirty="0" err="1" smtClean="0">
                <a:cs typeface="Times New Roman" panose="02020603050405020304" pitchFamily="18" charset="0"/>
              </a:rPr>
              <a:t>Kubectl</a:t>
            </a:r>
            <a:r>
              <a:rPr lang="en-US" altLang="ko-KR" sz="1600" dirty="0" smtClean="0">
                <a:cs typeface="Times New Roman" panose="02020603050405020304" pitchFamily="18" charset="0"/>
              </a:rPr>
              <a:t> </a:t>
            </a:r>
            <a:r>
              <a:rPr lang="en-US" altLang="ko-KR" sz="1600" dirty="0">
                <a:cs typeface="Times New Roman" panose="02020603050405020304" pitchFamily="18" charset="0"/>
              </a:rPr>
              <a:t>get pods –n rook-</a:t>
            </a:r>
            <a:r>
              <a:rPr lang="en-US" altLang="ko-KR" sz="1600" dirty="0" err="1">
                <a:cs typeface="Times New Roman" panose="02020603050405020304" pitchFamily="18" charset="0"/>
              </a:rPr>
              <a:t>ceph</a:t>
            </a:r>
            <a:endParaRPr lang="en-US" altLang="ko-KR" sz="1600" dirty="0">
              <a:cs typeface="Times New Roman" panose="02020603050405020304" pitchFamily="18" charset="0"/>
            </a:endParaRPr>
          </a:p>
          <a:p>
            <a:pPr lvl="1"/>
            <a:endParaRPr lang="en-US" altLang="ko-KR" dirty="0" smtClean="0">
              <a:latin typeface="+mn-ea"/>
            </a:endParaRPr>
          </a:p>
          <a:p>
            <a:pPr marL="742950" lvl="1" indent="-285750">
              <a:buFont typeface="Consolas" panose="020B0609020204030204" pitchFamily="49" charset="0"/>
              <a:buChar char="$"/>
            </a:pPr>
            <a:endParaRPr lang="en-US" altLang="ko-KR" dirty="0" smtClean="0">
              <a:latin typeface="+mn-ea"/>
            </a:endParaRPr>
          </a:p>
          <a:p>
            <a:pPr marL="742950" lvl="1" indent="-285750">
              <a:buFont typeface="Consolas" panose="020B0609020204030204" pitchFamily="49" charset="0"/>
              <a:buChar char="$"/>
            </a:pPr>
            <a:endParaRPr lang="en-US" altLang="ko-KR" dirty="0">
              <a:latin typeface="+mn-ea"/>
            </a:endParaRPr>
          </a:p>
          <a:p>
            <a:pPr lvl="1"/>
            <a:endParaRPr lang="en-US" altLang="ko-KR" dirty="0" smtClean="0">
              <a:latin typeface="+mn-ea"/>
            </a:endParaRPr>
          </a:p>
          <a:p>
            <a:pPr lvl="1"/>
            <a:r>
              <a:rPr lang="en-US" altLang="ko-KR" sz="1600" dirty="0">
                <a:latin typeface="맑은 고딕 (본문)"/>
                <a:ea typeface="나눔고딕코딩" panose="020D0009000000000000" pitchFamily="49" charset="-127"/>
                <a:cs typeface="Times New Roman" panose="02020603050405020304" pitchFamily="18" charset="0"/>
              </a:rPr>
              <a:t>Check all nodes are ready</a:t>
            </a:r>
          </a:p>
          <a:p>
            <a:pPr marL="742950" lvl="1" indent="-285750">
              <a:buFont typeface="Consolas" panose="020B0609020204030204" pitchFamily="49" charset="0"/>
              <a:buChar char="$"/>
            </a:pPr>
            <a:endParaRPr lang="en-US" altLang="ko-KR" dirty="0" smtClean="0">
              <a:solidFill>
                <a:srgbClr val="FF0000"/>
              </a:solidFill>
              <a:latin typeface="+mn-ea"/>
            </a:endParaRPr>
          </a:p>
          <a:p>
            <a:pPr marL="742950" lvl="1" indent="-285750">
              <a:buFont typeface="Consolas" panose="020B0609020204030204" pitchFamily="49" charset="0"/>
              <a:buChar char="$"/>
            </a:pPr>
            <a:endParaRPr lang="ko-KR" altLang="en-US" dirty="0" smtClean="0">
              <a:solidFill>
                <a:srgbClr val="FF0000"/>
              </a:solidFill>
              <a:latin typeface="+mn-ea"/>
            </a:endParaRPr>
          </a:p>
          <a:p>
            <a:r>
              <a:rPr lang="en-US" altLang="ko-KR" dirty="0">
                <a:cs typeface="Times New Roman" panose="02020603050405020304" pitchFamily="18" charset="0"/>
              </a:rPr>
              <a:t> Check </a:t>
            </a:r>
            <a:r>
              <a:rPr lang="en-US" altLang="ko-KR" dirty="0" smtClean="0">
                <a:cs typeface="Times New Roman" panose="02020603050405020304" pitchFamily="18" charset="0"/>
              </a:rPr>
              <a:t>Rook are running healthy on your cluster.</a:t>
            </a:r>
            <a:endParaRPr lang="ko-KR" altLang="en-US" dirty="0">
              <a:solidFill>
                <a:srgbClr val="FF0000"/>
              </a:solidFill>
              <a:latin typeface="+mn-ea"/>
            </a:endParaRP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3430" y="2232879"/>
            <a:ext cx="4105275" cy="847725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6217" y="4001099"/>
            <a:ext cx="6067425" cy="1647825"/>
          </a:xfrm>
          <a:prstGeom prst="rect">
            <a:avLst/>
          </a:prstGeom>
        </p:spPr>
      </p:pic>
      <p:sp>
        <p:nvSpPr>
          <p:cNvPr id="35" name="직사각형 34"/>
          <p:cNvSpPr/>
          <p:nvPr/>
        </p:nvSpPr>
        <p:spPr>
          <a:xfrm>
            <a:off x="402572" y="1409668"/>
            <a:ext cx="11369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For </a:t>
            </a:r>
            <a:r>
              <a:rPr lang="en-US" altLang="ko-KR" b="1" dirty="0" smtClean="0">
                <a:solidFill>
                  <a:srgbClr val="FF0000"/>
                </a:solidFill>
              </a:rPr>
              <a:t>NUC1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36" name="직사각형 35"/>
          <p:cNvSpPr/>
          <p:nvPr/>
        </p:nvSpPr>
        <p:spPr>
          <a:xfrm>
            <a:off x="1493417" y="2539266"/>
            <a:ext cx="575310" cy="5413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/>
          <p:cNvSpPr/>
          <p:nvPr/>
        </p:nvSpPr>
        <p:spPr>
          <a:xfrm>
            <a:off x="677323" y="2507117"/>
            <a:ext cx="575310" cy="5413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/>
          <p:cNvSpPr/>
          <p:nvPr/>
        </p:nvSpPr>
        <p:spPr>
          <a:xfrm>
            <a:off x="4926037" y="4331797"/>
            <a:ext cx="741596" cy="9980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7755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0" y="0"/>
            <a:ext cx="6583680" cy="10772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0070C0"/>
                </a:solidFill>
                <a:latin typeface="+mj-ea"/>
              </a:rPr>
              <a:t>#</a:t>
            </a:r>
            <a:r>
              <a:rPr lang="en-US" altLang="ko-KR" sz="3200" dirty="0" smtClean="0">
                <a:solidFill>
                  <a:srgbClr val="0070C0"/>
                </a:solidFill>
                <a:latin typeface="+mj-ea"/>
              </a:rPr>
              <a:t>1-1 </a:t>
            </a:r>
            <a:r>
              <a:rPr lang="en-US" altLang="ko-KR" sz="3200" dirty="0">
                <a:solidFill>
                  <a:srgbClr val="0070C0"/>
                </a:solidFill>
                <a:latin typeface="+mj-ea"/>
              </a:rPr>
              <a:t>Cluster Preparations for ML:</a:t>
            </a:r>
          </a:p>
          <a:p>
            <a:r>
              <a:rPr lang="en-US" altLang="ko-KR" sz="3200" dirty="0" err="1">
                <a:solidFill>
                  <a:srgbClr val="0070C0"/>
                </a:solidFill>
                <a:latin typeface="+mj-ea"/>
              </a:rPr>
              <a:t>Kubeflow</a:t>
            </a:r>
            <a:r>
              <a:rPr lang="en-US" altLang="ko-KR" sz="3200" dirty="0">
                <a:solidFill>
                  <a:srgbClr val="0070C0"/>
                </a:solidFill>
                <a:latin typeface="+mj-ea"/>
              </a:rPr>
              <a:t> </a:t>
            </a:r>
            <a:r>
              <a:rPr lang="en-US" altLang="ko-KR" sz="3200" dirty="0" smtClean="0">
                <a:solidFill>
                  <a:srgbClr val="0070C0"/>
                </a:solidFill>
                <a:latin typeface="+mj-ea"/>
              </a:rPr>
              <a:t>Installation (1/3)</a:t>
            </a:r>
            <a:endParaRPr lang="ko-KR" altLang="en-US" sz="3200" dirty="0">
              <a:solidFill>
                <a:srgbClr val="0070C0"/>
              </a:solidFill>
              <a:latin typeface="+mj-ea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1607" y="2002444"/>
            <a:ext cx="9119286" cy="3960000"/>
          </a:xfrm>
          <a:prstGeom prst="rect">
            <a:avLst/>
          </a:prstGeom>
          <a:ln w="3175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 smtClean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 smtClean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 smtClean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 smtClean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 smtClean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0070C0"/>
              </a:solidFill>
              <a:latin typeface="맑은 고딕 (본문)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-213073" y="2002445"/>
            <a:ext cx="9343966" cy="458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Install prerequisites for </a:t>
            </a:r>
            <a:r>
              <a:rPr lang="en-US" altLang="ko-KR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kubeflow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: </a:t>
            </a:r>
            <a:r>
              <a:rPr lang="en-US" altLang="ko-KR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Ksonnet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Installation </a:t>
            </a:r>
          </a:p>
          <a:p>
            <a:pPr lvl="1"/>
            <a:r>
              <a:rPr lang="en-US" altLang="ko-KR" sz="1600" dirty="0">
                <a:solidFill>
                  <a:srgbClr val="FF0000"/>
                </a:solidFill>
                <a:latin typeface="맑은 고딕 (본문)"/>
                <a:cs typeface="Times New Roman" panose="02020603050405020304" pitchFamily="18" charset="0"/>
              </a:rPr>
              <a:t>$ </a:t>
            </a:r>
            <a:r>
              <a:rPr lang="en-US" altLang="ko-KR" sz="1600" dirty="0" err="1" smtClean="0">
                <a:cs typeface="Times New Roman" panose="02020603050405020304" pitchFamily="18" charset="0"/>
              </a:rPr>
              <a:t>sudo</a:t>
            </a:r>
            <a:r>
              <a:rPr lang="en-US" altLang="ko-KR" sz="1600" dirty="0" smtClean="0">
                <a:cs typeface="Times New Roman" panose="02020603050405020304" pitchFamily="18" charset="0"/>
              </a:rPr>
              <a:t> </a:t>
            </a:r>
            <a:r>
              <a:rPr lang="en-US" altLang="ko-KR" sz="1600" dirty="0" err="1" smtClean="0">
                <a:cs typeface="Times New Roman" panose="02020603050405020304" pitchFamily="18" charset="0"/>
              </a:rPr>
              <a:t>su</a:t>
            </a:r>
            <a:endParaRPr lang="en-US" altLang="ko-KR" sz="1600" dirty="0">
              <a:cs typeface="Times New Roman" panose="02020603050405020304" pitchFamily="18" charset="0"/>
            </a:endParaRPr>
          </a:p>
          <a:p>
            <a:pPr lvl="1"/>
            <a:r>
              <a:rPr lang="en-US" altLang="ko-KR" sz="1600" dirty="0">
                <a:solidFill>
                  <a:srgbClr val="FF0000"/>
                </a:solidFill>
                <a:latin typeface="맑은 고딕 (본문)"/>
                <a:cs typeface="Times New Roman" panose="02020603050405020304" pitchFamily="18" charset="0"/>
              </a:rPr>
              <a:t>$ </a:t>
            </a:r>
            <a:r>
              <a:rPr lang="en-US" altLang="ko-KR" sz="1600" dirty="0" err="1" smtClean="0">
                <a:cs typeface="Times New Roman" panose="02020603050405020304" pitchFamily="18" charset="0"/>
              </a:rPr>
              <a:t>wget</a:t>
            </a:r>
            <a:r>
              <a:rPr lang="en-US" altLang="ko-KR" sz="1600" dirty="0" smtClean="0">
                <a:cs typeface="Times New Roman" panose="02020603050405020304" pitchFamily="18" charset="0"/>
              </a:rPr>
              <a:t> </a:t>
            </a:r>
            <a:r>
              <a:rPr lang="en-US" altLang="ko-KR" sz="1600" dirty="0">
                <a:cs typeface="Times New Roman" panose="02020603050405020304" pitchFamily="18" charset="0"/>
              </a:rPr>
              <a:t>https://dl.google.com/go/go1.11.2.linux-amd64.tar.gz</a:t>
            </a:r>
          </a:p>
          <a:p>
            <a:pPr lvl="1"/>
            <a:r>
              <a:rPr lang="en-US" altLang="ko-KR" sz="1600" dirty="0">
                <a:solidFill>
                  <a:srgbClr val="FF0000"/>
                </a:solidFill>
                <a:latin typeface="맑은 고딕 (본문)"/>
                <a:cs typeface="Times New Roman" panose="02020603050405020304" pitchFamily="18" charset="0"/>
              </a:rPr>
              <a:t>$ </a:t>
            </a:r>
            <a:r>
              <a:rPr lang="en-US" altLang="ko-KR" sz="1600" dirty="0" smtClean="0">
                <a:cs typeface="Times New Roman" panose="02020603050405020304" pitchFamily="18" charset="0"/>
              </a:rPr>
              <a:t>tar </a:t>
            </a:r>
            <a:r>
              <a:rPr lang="en-US" altLang="ko-KR" sz="1600" dirty="0">
                <a:cs typeface="Times New Roman" panose="02020603050405020304" pitchFamily="18" charset="0"/>
              </a:rPr>
              <a:t>-C /</a:t>
            </a:r>
            <a:r>
              <a:rPr lang="en-US" altLang="ko-KR" sz="1600" dirty="0" err="1">
                <a:cs typeface="Times New Roman" panose="02020603050405020304" pitchFamily="18" charset="0"/>
              </a:rPr>
              <a:t>usr</a:t>
            </a:r>
            <a:r>
              <a:rPr lang="en-US" altLang="ko-KR" sz="1600" dirty="0">
                <a:cs typeface="Times New Roman" panose="02020603050405020304" pitchFamily="18" charset="0"/>
              </a:rPr>
              <a:t>/local -</a:t>
            </a:r>
            <a:r>
              <a:rPr lang="en-US" altLang="ko-KR" sz="1600" dirty="0" err="1">
                <a:cs typeface="Times New Roman" panose="02020603050405020304" pitchFamily="18" charset="0"/>
              </a:rPr>
              <a:t>xzf</a:t>
            </a:r>
            <a:r>
              <a:rPr lang="en-US" altLang="ko-KR" sz="1600" dirty="0">
                <a:cs typeface="Times New Roman" panose="02020603050405020304" pitchFamily="18" charset="0"/>
              </a:rPr>
              <a:t> go1.11.2.linux-amd64.tar.gz</a:t>
            </a:r>
          </a:p>
          <a:p>
            <a:pPr lvl="1"/>
            <a:r>
              <a:rPr lang="en-US" altLang="ko-KR" sz="1600" dirty="0">
                <a:solidFill>
                  <a:srgbClr val="FF0000"/>
                </a:solidFill>
                <a:latin typeface="맑은 고딕 (본문)"/>
                <a:cs typeface="Times New Roman" panose="02020603050405020304" pitchFamily="18" charset="0"/>
              </a:rPr>
              <a:t>$ </a:t>
            </a:r>
            <a:r>
              <a:rPr lang="en-US" altLang="ko-KR" sz="1600" dirty="0" smtClean="0">
                <a:cs typeface="Times New Roman" panose="02020603050405020304" pitchFamily="18" charset="0"/>
              </a:rPr>
              <a:t>export </a:t>
            </a:r>
            <a:r>
              <a:rPr lang="en-US" altLang="ko-KR" sz="1600" dirty="0">
                <a:cs typeface="Times New Roman" panose="02020603050405020304" pitchFamily="18" charset="0"/>
              </a:rPr>
              <a:t>PATH=$PATH:/</a:t>
            </a:r>
            <a:r>
              <a:rPr lang="en-US" altLang="ko-KR" sz="1600" dirty="0" err="1">
                <a:cs typeface="Times New Roman" panose="02020603050405020304" pitchFamily="18" charset="0"/>
              </a:rPr>
              <a:t>usr</a:t>
            </a:r>
            <a:r>
              <a:rPr lang="en-US" altLang="ko-KR" sz="1600" dirty="0">
                <a:cs typeface="Times New Roman" panose="02020603050405020304" pitchFamily="18" charset="0"/>
              </a:rPr>
              <a:t>/local/go/bin</a:t>
            </a:r>
          </a:p>
          <a:p>
            <a:pPr lvl="1"/>
            <a:r>
              <a:rPr lang="en-US" altLang="ko-KR" sz="1600" dirty="0">
                <a:solidFill>
                  <a:srgbClr val="FF0000"/>
                </a:solidFill>
                <a:latin typeface="맑은 고딕 (본문)"/>
                <a:cs typeface="Times New Roman" panose="02020603050405020304" pitchFamily="18" charset="0"/>
              </a:rPr>
              <a:t>$ </a:t>
            </a:r>
            <a:r>
              <a:rPr lang="en-US" altLang="ko-KR" sz="1600" dirty="0" smtClean="0">
                <a:cs typeface="Times New Roman" panose="02020603050405020304" pitchFamily="18" charset="0"/>
              </a:rPr>
              <a:t>GOPATH</a:t>
            </a:r>
            <a:r>
              <a:rPr lang="en-US" altLang="ko-KR" sz="1600" dirty="0">
                <a:cs typeface="Times New Roman" panose="02020603050405020304" pitchFamily="18" charset="0"/>
              </a:rPr>
              <a:t>=/root/go/</a:t>
            </a:r>
          </a:p>
          <a:p>
            <a:pPr lvl="1"/>
            <a:r>
              <a:rPr lang="en-US" altLang="ko-KR" sz="1600" dirty="0">
                <a:solidFill>
                  <a:srgbClr val="FF0000"/>
                </a:solidFill>
                <a:latin typeface="맑은 고딕 (본문)"/>
                <a:cs typeface="Times New Roman" panose="02020603050405020304" pitchFamily="18" charset="0"/>
              </a:rPr>
              <a:t>$ </a:t>
            </a:r>
            <a:r>
              <a:rPr lang="en-US" altLang="ko-KR" sz="1600" dirty="0" smtClean="0">
                <a:cs typeface="Times New Roman" panose="02020603050405020304" pitchFamily="18" charset="0"/>
              </a:rPr>
              <a:t>go </a:t>
            </a:r>
            <a:r>
              <a:rPr lang="en-US" altLang="ko-KR" sz="1600" dirty="0">
                <a:cs typeface="Times New Roman" panose="02020603050405020304" pitchFamily="18" charset="0"/>
              </a:rPr>
              <a:t>get github.com/</a:t>
            </a:r>
            <a:r>
              <a:rPr lang="en-US" altLang="ko-KR" sz="1600" dirty="0" err="1">
                <a:cs typeface="Times New Roman" panose="02020603050405020304" pitchFamily="18" charset="0"/>
              </a:rPr>
              <a:t>ksonnet</a:t>
            </a:r>
            <a:r>
              <a:rPr lang="en-US" altLang="ko-KR" sz="1600" dirty="0">
                <a:cs typeface="Times New Roman" panose="02020603050405020304" pitchFamily="18" charset="0"/>
              </a:rPr>
              <a:t>/</a:t>
            </a:r>
            <a:r>
              <a:rPr lang="en-US" altLang="ko-KR" sz="1600" dirty="0" err="1">
                <a:cs typeface="Times New Roman" panose="02020603050405020304" pitchFamily="18" charset="0"/>
              </a:rPr>
              <a:t>ksonnet</a:t>
            </a:r>
            <a:endParaRPr lang="en-US" altLang="ko-KR" sz="1600" dirty="0">
              <a:cs typeface="Times New Roman" panose="02020603050405020304" pitchFamily="18" charset="0"/>
            </a:endParaRPr>
          </a:p>
          <a:p>
            <a:pPr lvl="1"/>
            <a:r>
              <a:rPr lang="en-US" altLang="ko-KR" sz="1600" dirty="0">
                <a:solidFill>
                  <a:srgbClr val="FF0000"/>
                </a:solidFill>
                <a:latin typeface="맑은 고딕 (본문)"/>
                <a:cs typeface="Times New Roman" panose="02020603050405020304" pitchFamily="18" charset="0"/>
              </a:rPr>
              <a:t>$ </a:t>
            </a:r>
            <a:r>
              <a:rPr lang="en-US" altLang="ko-KR" sz="1600" dirty="0" smtClean="0">
                <a:cs typeface="Times New Roman" panose="02020603050405020304" pitchFamily="18" charset="0"/>
              </a:rPr>
              <a:t>cd </a:t>
            </a:r>
            <a:r>
              <a:rPr lang="en-US" altLang="ko-KR" sz="1600" dirty="0">
                <a:cs typeface="Times New Roman" panose="02020603050405020304" pitchFamily="18" charset="0"/>
              </a:rPr>
              <a:t>$GOPATH/</a:t>
            </a:r>
            <a:r>
              <a:rPr lang="en-US" altLang="ko-KR" sz="1600" dirty="0" err="1">
                <a:cs typeface="Times New Roman" panose="02020603050405020304" pitchFamily="18" charset="0"/>
              </a:rPr>
              <a:t>src</a:t>
            </a:r>
            <a:r>
              <a:rPr lang="en-US" altLang="ko-KR" sz="1600" dirty="0">
                <a:cs typeface="Times New Roman" panose="02020603050405020304" pitchFamily="18" charset="0"/>
              </a:rPr>
              <a:t>/github.com/</a:t>
            </a:r>
            <a:r>
              <a:rPr lang="en-US" altLang="ko-KR" sz="1600" dirty="0" err="1">
                <a:cs typeface="Times New Roman" panose="02020603050405020304" pitchFamily="18" charset="0"/>
              </a:rPr>
              <a:t>ksonnet</a:t>
            </a:r>
            <a:r>
              <a:rPr lang="en-US" altLang="ko-KR" sz="1600" dirty="0">
                <a:cs typeface="Times New Roman" panose="02020603050405020304" pitchFamily="18" charset="0"/>
              </a:rPr>
              <a:t>/</a:t>
            </a:r>
            <a:r>
              <a:rPr lang="en-US" altLang="ko-KR" sz="1600" dirty="0" err="1">
                <a:cs typeface="Times New Roman" panose="02020603050405020304" pitchFamily="18" charset="0"/>
              </a:rPr>
              <a:t>ksonnet</a:t>
            </a:r>
            <a:endParaRPr lang="en-US" altLang="ko-KR" sz="1600" dirty="0">
              <a:cs typeface="Times New Roman" panose="02020603050405020304" pitchFamily="18" charset="0"/>
            </a:endParaRPr>
          </a:p>
          <a:p>
            <a:pPr lvl="1"/>
            <a:r>
              <a:rPr lang="en-US" altLang="ko-KR" sz="1600" dirty="0">
                <a:solidFill>
                  <a:srgbClr val="FF0000"/>
                </a:solidFill>
                <a:latin typeface="맑은 고딕 (본문)"/>
                <a:cs typeface="Times New Roman" panose="02020603050405020304" pitchFamily="18" charset="0"/>
              </a:rPr>
              <a:t>$ </a:t>
            </a:r>
            <a:r>
              <a:rPr lang="en-US" altLang="ko-KR" sz="1600" dirty="0" smtClean="0">
                <a:cs typeface="Times New Roman" panose="02020603050405020304" pitchFamily="18" charset="0"/>
              </a:rPr>
              <a:t>make install</a:t>
            </a:r>
          </a:p>
          <a:p>
            <a:pPr lvl="1"/>
            <a:r>
              <a:rPr lang="en-US" altLang="ko-KR" sz="1600" dirty="0">
                <a:solidFill>
                  <a:srgbClr val="FF0000"/>
                </a:solidFill>
                <a:latin typeface="맑은 고딕 (본문)"/>
                <a:cs typeface="Times New Roman" panose="02020603050405020304" pitchFamily="18" charset="0"/>
              </a:rPr>
              <a:t>$ </a:t>
            </a:r>
            <a:r>
              <a:rPr lang="en-US" altLang="ko-KR" sz="16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exit     </a:t>
            </a:r>
            <a:r>
              <a:rPr lang="en-US" altLang="ko-KR" sz="1600" dirty="0" smtClean="0">
                <a:solidFill>
                  <a:srgbClr val="FF0000"/>
                </a:solidFill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en-US" altLang="ko-KR" sz="1600" dirty="0">
                <a:solidFill>
                  <a:srgbClr val="FF0000"/>
                </a:solidFill>
                <a:cs typeface="Times New Roman" panose="02020603050405020304" pitchFamily="18" charset="0"/>
                <a:sym typeface="Wingdings" panose="05000000000000000000" pitchFamily="2" charset="2"/>
              </a:rPr>
              <a:t>C</a:t>
            </a:r>
            <a:r>
              <a:rPr lang="en-US" altLang="ko-KR" sz="16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ome out of root user</a:t>
            </a:r>
          </a:p>
          <a:p>
            <a:pPr lvl="1"/>
            <a:endParaRPr lang="en-US" altLang="ko-KR" sz="1600" dirty="0">
              <a:solidFill>
                <a:srgbClr val="FF0000"/>
              </a:solidFill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Set Rook </a:t>
            </a:r>
            <a:r>
              <a:rPr lang="en-US" altLang="ko-KR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Storageclass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to default for </a:t>
            </a:r>
            <a:r>
              <a:rPr lang="en-US" altLang="ko-KR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kubeflow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1"/>
            <a:r>
              <a:rPr lang="en-US" altLang="ko-KR" sz="1600" dirty="0">
                <a:solidFill>
                  <a:srgbClr val="FF0000"/>
                </a:solidFill>
                <a:latin typeface="맑은 고딕 (본문)"/>
                <a:cs typeface="Times New Roman" panose="02020603050405020304" pitchFamily="18" charset="0"/>
              </a:rPr>
              <a:t>$ </a:t>
            </a:r>
            <a:r>
              <a:rPr lang="ko-KR" altLang="en-US" sz="1600" dirty="0" smtClean="0"/>
              <a:t>kubectl </a:t>
            </a:r>
            <a:r>
              <a:rPr lang="ko-KR" altLang="en-US" sz="1600" dirty="0"/>
              <a:t>patch storageclass rook-ceph-block -p '{"metadata": {"annotations":{"storageclass.kubernetes.io/is-default-class":"true"}}}'</a:t>
            </a:r>
          </a:p>
          <a:p>
            <a:pPr lvl="1"/>
            <a:r>
              <a:rPr lang="en-US" altLang="ko-KR" sz="1600" dirty="0">
                <a:solidFill>
                  <a:srgbClr val="FF0000"/>
                </a:solidFill>
                <a:latin typeface="맑은 고딕 (본문)"/>
                <a:cs typeface="Times New Roman" panose="02020603050405020304" pitchFamily="18" charset="0"/>
              </a:rPr>
              <a:t>$ </a:t>
            </a:r>
            <a:r>
              <a:rPr lang="ko-KR" altLang="en-US" sz="1600" dirty="0" smtClean="0"/>
              <a:t>kubectl </a:t>
            </a:r>
            <a:r>
              <a:rPr lang="ko-KR" altLang="en-US" sz="1600" dirty="0"/>
              <a:t>get storageclasses</a:t>
            </a:r>
          </a:p>
          <a:p>
            <a:pPr lvl="1"/>
            <a:endParaRPr lang="en-US" altLang="ko-KR" sz="1600" dirty="0" smtClean="0">
              <a:cs typeface="Times New Roman" panose="02020603050405020304" pitchFamily="18" charset="0"/>
            </a:endParaRPr>
          </a:p>
          <a:p>
            <a:pPr lvl="1"/>
            <a:endParaRPr lang="en-US" altLang="ko-KR" sz="1400" dirty="0" smtClean="0">
              <a:cs typeface="Times New Roman" panose="02020603050405020304" pitchFamily="18" charset="0"/>
            </a:endParaRPr>
          </a:p>
          <a:p>
            <a:pPr lvl="1"/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205359" y="1560125"/>
            <a:ext cx="11369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For </a:t>
            </a:r>
            <a:r>
              <a:rPr lang="en-US" altLang="ko-KR" b="1" dirty="0" smtClean="0">
                <a:solidFill>
                  <a:srgbClr val="FF0000"/>
                </a:solidFill>
              </a:rPr>
              <a:t>NUC1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09" r="9296"/>
          <a:stretch/>
        </p:blipFill>
        <p:spPr>
          <a:xfrm>
            <a:off x="7359157" y="383994"/>
            <a:ext cx="1493670" cy="982016"/>
          </a:xfrm>
          <a:prstGeom prst="rect">
            <a:avLst/>
          </a:prstGeom>
        </p:spPr>
      </p:pic>
      <p:pic>
        <p:nvPicPr>
          <p:cNvPr id="27" name="Picture 2" descr="http://publicdomainvectors.org/photos/Anonymous_Keyboard_1_ic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0753" y="902472"/>
            <a:ext cx="1079726" cy="107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6207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0" y="0"/>
            <a:ext cx="6583680" cy="10772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0070C0"/>
                </a:solidFill>
                <a:latin typeface="+mj-ea"/>
              </a:rPr>
              <a:t>#</a:t>
            </a:r>
            <a:r>
              <a:rPr lang="en-US" altLang="ko-KR" sz="3200" dirty="0" smtClean="0">
                <a:solidFill>
                  <a:srgbClr val="0070C0"/>
                </a:solidFill>
                <a:latin typeface="+mj-ea"/>
              </a:rPr>
              <a:t>1-1 </a:t>
            </a:r>
            <a:r>
              <a:rPr lang="en-US" altLang="ko-KR" sz="3200" dirty="0">
                <a:solidFill>
                  <a:srgbClr val="0070C0"/>
                </a:solidFill>
                <a:latin typeface="+mj-ea"/>
              </a:rPr>
              <a:t>Cluster Preparations for ML:</a:t>
            </a:r>
          </a:p>
          <a:p>
            <a:r>
              <a:rPr lang="en-US" altLang="ko-KR" sz="3200" dirty="0" err="1">
                <a:solidFill>
                  <a:srgbClr val="0070C0"/>
                </a:solidFill>
                <a:latin typeface="+mj-ea"/>
              </a:rPr>
              <a:t>Kubeflow</a:t>
            </a:r>
            <a:r>
              <a:rPr lang="en-US" altLang="ko-KR" sz="3200" dirty="0">
                <a:solidFill>
                  <a:srgbClr val="0070C0"/>
                </a:solidFill>
                <a:latin typeface="+mj-ea"/>
              </a:rPr>
              <a:t> </a:t>
            </a:r>
            <a:r>
              <a:rPr lang="en-US" altLang="ko-KR" sz="3200" dirty="0" smtClean="0">
                <a:solidFill>
                  <a:srgbClr val="0070C0"/>
                </a:solidFill>
                <a:latin typeface="+mj-ea"/>
              </a:rPr>
              <a:t>Installation (2/3)</a:t>
            </a:r>
            <a:endParaRPr lang="ko-KR" altLang="en-US" sz="3200" dirty="0">
              <a:solidFill>
                <a:srgbClr val="0070C0"/>
              </a:solidFill>
              <a:latin typeface="+mj-ea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1607" y="2175439"/>
            <a:ext cx="9119286" cy="3168000"/>
          </a:xfrm>
          <a:prstGeom prst="rect">
            <a:avLst/>
          </a:prstGeom>
          <a:ln w="3175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 smtClean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 smtClean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 smtClean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 smtClean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 smtClean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0070C0"/>
              </a:solidFill>
              <a:latin typeface="맑은 고딕 (본문)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-213073" y="2175440"/>
            <a:ext cx="8708410" cy="3293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Install </a:t>
            </a:r>
            <a:r>
              <a:rPr lang="en-US" altLang="ko-KR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Kubeflow</a:t>
            </a:r>
            <a:endParaRPr lang="en-US" altLang="ko-KR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1"/>
            <a:r>
              <a:rPr lang="en-US" altLang="ko-KR" sz="1600" dirty="0">
                <a:solidFill>
                  <a:srgbClr val="FF0000"/>
                </a:solidFill>
                <a:latin typeface="맑은 고딕 (본문)"/>
                <a:cs typeface="Times New Roman" panose="02020603050405020304" pitchFamily="18" charset="0"/>
              </a:rPr>
              <a:t>$ </a:t>
            </a:r>
            <a:r>
              <a:rPr lang="en-US" altLang="ko-KR" sz="1600" dirty="0" err="1" smtClean="0">
                <a:cs typeface="Times New Roman" panose="02020603050405020304" pitchFamily="18" charset="0"/>
              </a:rPr>
              <a:t>mkdir</a:t>
            </a:r>
            <a:r>
              <a:rPr lang="en-US" altLang="ko-KR" sz="1600" dirty="0" smtClean="0">
                <a:cs typeface="Times New Roman" panose="02020603050405020304" pitchFamily="18" charset="0"/>
              </a:rPr>
              <a:t> </a:t>
            </a:r>
            <a:r>
              <a:rPr lang="en-US" altLang="ko-KR" sz="1600" dirty="0">
                <a:cs typeface="Times New Roman" panose="02020603050405020304" pitchFamily="18" charset="0"/>
              </a:rPr>
              <a:t>~/</a:t>
            </a:r>
            <a:r>
              <a:rPr lang="en-US" altLang="ko-KR" sz="1600" dirty="0" err="1">
                <a:cs typeface="Times New Roman" panose="02020603050405020304" pitchFamily="18" charset="0"/>
              </a:rPr>
              <a:t>kubeflow</a:t>
            </a:r>
            <a:endParaRPr lang="en-US" altLang="ko-KR" sz="1600" dirty="0">
              <a:cs typeface="Times New Roman" panose="02020603050405020304" pitchFamily="18" charset="0"/>
            </a:endParaRPr>
          </a:p>
          <a:p>
            <a:pPr lvl="1"/>
            <a:r>
              <a:rPr lang="en-US" altLang="ko-KR" sz="1600" dirty="0">
                <a:solidFill>
                  <a:srgbClr val="FF0000"/>
                </a:solidFill>
                <a:latin typeface="맑은 고딕 (본문)"/>
                <a:cs typeface="Times New Roman" panose="02020603050405020304" pitchFamily="18" charset="0"/>
              </a:rPr>
              <a:t>$ </a:t>
            </a:r>
            <a:r>
              <a:rPr lang="en-US" altLang="ko-KR" sz="1600" dirty="0" smtClean="0">
                <a:cs typeface="Times New Roman" panose="02020603050405020304" pitchFamily="18" charset="0"/>
              </a:rPr>
              <a:t>cd ~/</a:t>
            </a:r>
            <a:r>
              <a:rPr lang="en-US" altLang="ko-KR" sz="1600" dirty="0" err="1" smtClean="0">
                <a:cs typeface="Times New Roman" panose="02020603050405020304" pitchFamily="18" charset="0"/>
              </a:rPr>
              <a:t>kubeflow</a:t>
            </a:r>
            <a:endParaRPr lang="en-US" altLang="ko-KR" sz="1600" dirty="0" smtClean="0">
              <a:cs typeface="Times New Roman" panose="02020603050405020304" pitchFamily="18" charset="0"/>
            </a:endParaRPr>
          </a:p>
          <a:p>
            <a:pPr lvl="1"/>
            <a:r>
              <a:rPr lang="en-US" altLang="ko-KR" sz="1600" dirty="0">
                <a:solidFill>
                  <a:srgbClr val="FF0000"/>
                </a:solidFill>
                <a:latin typeface="맑은 고딕 (본문)"/>
                <a:cs typeface="Times New Roman" panose="02020603050405020304" pitchFamily="18" charset="0"/>
              </a:rPr>
              <a:t>$ </a:t>
            </a:r>
            <a:r>
              <a:rPr lang="en-US" altLang="ko-KR" sz="1600" dirty="0" smtClean="0">
                <a:cs typeface="Times New Roman" panose="02020603050405020304" pitchFamily="18" charset="0"/>
              </a:rPr>
              <a:t>export KUBEFLOW_TAG=v0.3.1</a:t>
            </a:r>
          </a:p>
          <a:p>
            <a:pPr lvl="1"/>
            <a:r>
              <a:rPr lang="en-US" altLang="ko-KR" sz="1600" dirty="0">
                <a:solidFill>
                  <a:srgbClr val="FF0000"/>
                </a:solidFill>
                <a:latin typeface="맑은 고딕 (본문)"/>
                <a:cs typeface="Times New Roman" panose="02020603050405020304" pitchFamily="18" charset="0"/>
              </a:rPr>
              <a:t>$ </a:t>
            </a:r>
            <a:r>
              <a:rPr lang="en-US" altLang="ko-KR" sz="1400" dirty="0" smtClean="0">
                <a:cs typeface="Times New Roman" panose="02020603050405020304" pitchFamily="18" charset="0"/>
              </a:rPr>
              <a:t>curl https://raw.githubusercontent.com/kubeflow/kubeflow/${KUBEFLOW_TAG}/scripts/download.sh | bash</a:t>
            </a:r>
          </a:p>
          <a:p>
            <a:pPr lvl="1"/>
            <a:r>
              <a:rPr lang="en-US" altLang="ko-KR" sz="1400" dirty="0">
                <a:solidFill>
                  <a:srgbClr val="FF0000"/>
                </a:solidFill>
                <a:latin typeface="맑은 고딕 (본문)"/>
                <a:cs typeface="Times New Roman" panose="02020603050405020304" pitchFamily="18" charset="0"/>
              </a:rPr>
              <a:t>$ </a:t>
            </a:r>
            <a:r>
              <a:rPr lang="en-US" altLang="ko-KR" sz="1400" dirty="0" smtClean="0">
                <a:cs typeface="Times New Roman" panose="02020603050405020304" pitchFamily="18" charset="0"/>
              </a:rPr>
              <a:t>~/kubeflow/scripts/kfctl.sh </a:t>
            </a:r>
            <a:r>
              <a:rPr lang="en-US" altLang="ko-KR" sz="1400" dirty="0" err="1" smtClean="0">
                <a:cs typeface="Times New Roman" panose="02020603050405020304" pitchFamily="18" charset="0"/>
              </a:rPr>
              <a:t>init</a:t>
            </a:r>
            <a:r>
              <a:rPr lang="en-US" altLang="ko-KR" sz="1400" dirty="0" smtClean="0">
                <a:cs typeface="Times New Roman" panose="02020603050405020304" pitchFamily="18" charset="0"/>
              </a:rPr>
              <a:t> </a:t>
            </a:r>
            <a:r>
              <a:rPr lang="en-US" altLang="ko-KR" sz="1400" dirty="0" err="1" smtClean="0">
                <a:cs typeface="Times New Roman" panose="02020603050405020304" pitchFamily="18" charset="0"/>
              </a:rPr>
              <a:t>kubeflow_app</a:t>
            </a:r>
            <a:r>
              <a:rPr lang="en-US" altLang="ko-KR" sz="1400" dirty="0" smtClean="0">
                <a:cs typeface="Times New Roman" panose="02020603050405020304" pitchFamily="18" charset="0"/>
              </a:rPr>
              <a:t> --platform none</a:t>
            </a:r>
          </a:p>
          <a:p>
            <a:pPr lvl="1"/>
            <a:r>
              <a:rPr lang="en-US" altLang="ko-KR" sz="1400" dirty="0">
                <a:solidFill>
                  <a:srgbClr val="FF0000"/>
                </a:solidFill>
                <a:latin typeface="맑은 고딕 (본문)"/>
                <a:cs typeface="Times New Roman" panose="02020603050405020304" pitchFamily="18" charset="0"/>
              </a:rPr>
              <a:t>$ </a:t>
            </a:r>
            <a:r>
              <a:rPr lang="en-US" altLang="ko-KR" sz="1400" dirty="0" smtClean="0">
                <a:cs typeface="Times New Roman" panose="02020603050405020304" pitchFamily="18" charset="0"/>
              </a:rPr>
              <a:t>cd </a:t>
            </a:r>
            <a:r>
              <a:rPr lang="en-US" altLang="ko-KR" sz="1400" dirty="0" err="1" smtClean="0">
                <a:cs typeface="Times New Roman" panose="02020603050405020304" pitchFamily="18" charset="0"/>
              </a:rPr>
              <a:t>kubeflow_app</a:t>
            </a:r>
            <a:endParaRPr lang="en-US" altLang="ko-KR" sz="1400" dirty="0" smtClean="0">
              <a:cs typeface="Times New Roman" panose="02020603050405020304" pitchFamily="18" charset="0"/>
            </a:endParaRPr>
          </a:p>
          <a:p>
            <a:pPr lvl="1"/>
            <a:r>
              <a:rPr lang="en-US" altLang="ko-KR" sz="1400" dirty="0">
                <a:solidFill>
                  <a:srgbClr val="FF0000"/>
                </a:solidFill>
                <a:latin typeface="맑은 고딕 (본문)"/>
                <a:cs typeface="Times New Roman" panose="02020603050405020304" pitchFamily="18" charset="0"/>
              </a:rPr>
              <a:t>$ </a:t>
            </a:r>
            <a:r>
              <a:rPr lang="en-US" altLang="ko-KR" sz="1600" dirty="0" smtClean="0">
                <a:cs typeface="Times New Roman" panose="02020603050405020304" pitchFamily="18" charset="0"/>
              </a:rPr>
              <a:t>~/</a:t>
            </a:r>
            <a:r>
              <a:rPr lang="en-US" altLang="ko-KR" sz="1600" dirty="0">
                <a:cs typeface="Times New Roman" panose="02020603050405020304" pitchFamily="18" charset="0"/>
              </a:rPr>
              <a:t>kubeflow/scripts/kfctl.sh generate </a:t>
            </a:r>
            <a:r>
              <a:rPr lang="en-US" altLang="ko-KR" sz="1600" dirty="0" smtClean="0">
                <a:cs typeface="Times New Roman" panose="02020603050405020304" pitchFamily="18" charset="0"/>
              </a:rPr>
              <a:t>k8s</a:t>
            </a:r>
          </a:p>
          <a:p>
            <a:pPr lvl="1"/>
            <a:r>
              <a:rPr lang="en-US" altLang="ko-KR" sz="1600" dirty="0">
                <a:solidFill>
                  <a:srgbClr val="FF0000"/>
                </a:solidFill>
                <a:latin typeface="맑은 고딕 (본문)"/>
                <a:cs typeface="Times New Roman" panose="02020603050405020304" pitchFamily="18" charset="0"/>
              </a:rPr>
              <a:t>$ </a:t>
            </a:r>
            <a:r>
              <a:rPr lang="en-US" altLang="ko-KR" sz="1600" dirty="0" smtClean="0">
                <a:cs typeface="Times New Roman" panose="02020603050405020304" pitchFamily="18" charset="0"/>
              </a:rPr>
              <a:t>cd </a:t>
            </a:r>
            <a:r>
              <a:rPr lang="en-US" altLang="ko-KR" sz="1600" dirty="0">
                <a:cs typeface="Times New Roman" panose="02020603050405020304" pitchFamily="18" charset="0"/>
              </a:rPr>
              <a:t>~/</a:t>
            </a:r>
            <a:r>
              <a:rPr lang="en-US" altLang="ko-KR" sz="1600" dirty="0" err="1" smtClean="0">
                <a:cs typeface="Times New Roman" panose="02020603050405020304" pitchFamily="18" charset="0"/>
              </a:rPr>
              <a:t>kubeflow</a:t>
            </a:r>
            <a:r>
              <a:rPr lang="en-US" altLang="ko-KR" sz="1600" dirty="0" smtClean="0">
                <a:cs typeface="Times New Roman" panose="02020603050405020304" pitchFamily="18" charset="0"/>
              </a:rPr>
              <a:t>/</a:t>
            </a:r>
            <a:r>
              <a:rPr lang="en-US" altLang="ko-KR" sz="1600" dirty="0" err="1" smtClean="0">
                <a:cs typeface="Times New Roman" panose="02020603050405020304" pitchFamily="18" charset="0"/>
              </a:rPr>
              <a:t>kubeflow_app</a:t>
            </a:r>
            <a:r>
              <a:rPr lang="en-US" altLang="ko-KR" sz="1600" dirty="0" smtClean="0">
                <a:cs typeface="Times New Roman" panose="02020603050405020304" pitchFamily="18" charset="0"/>
              </a:rPr>
              <a:t>/</a:t>
            </a:r>
            <a:r>
              <a:rPr lang="en-US" altLang="ko-KR" sz="1600" dirty="0" err="1" smtClean="0">
                <a:cs typeface="Times New Roman" panose="02020603050405020304" pitchFamily="18" charset="0"/>
              </a:rPr>
              <a:t>ks_app</a:t>
            </a:r>
            <a:endParaRPr lang="en-US" altLang="ko-KR" sz="1600" dirty="0">
              <a:cs typeface="Times New Roman" panose="02020603050405020304" pitchFamily="18" charset="0"/>
            </a:endParaRPr>
          </a:p>
          <a:p>
            <a:pPr lvl="1"/>
            <a:r>
              <a:rPr lang="en-US" altLang="ko-KR" sz="1600" dirty="0">
                <a:solidFill>
                  <a:srgbClr val="FF0000"/>
                </a:solidFill>
                <a:latin typeface="맑은 고딕 (본문)"/>
                <a:cs typeface="Times New Roman" panose="02020603050405020304" pitchFamily="18" charset="0"/>
              </a:rPr>
              <a:t>$ </a:t>
            </a:r>
            <a:r>
              <a:rPr lang="en-US" altLang="ko-KR" sz="1600" dirty="0" err="1" smtClean="0">
                <a:cs typeface="Times New Roman" panose="02020603050405020304" pitchFamily="18" charset="0"/>
              </a:rPr>
              <a:t>ks</a:t>
            </a:r>
            <a:r>
              <a:rPr lang="en-US" altLang="ko-KR" sz="1600" dirty="0" smtClean="0">
                <a:cs typeface="Times New Roman" panose="02020603050405020304" pitchFamily="18" charset="0"/>
              </a:rPr>
              <a:t> </a:t>
            </a:r>
            <a:r>
              <a:rPr lang="en-US" altLang="ko-KR" sz="1600" dirty="0" err="1">
                <a:cs typeface="Times New Roman" panose="02020603050405020304" pitchFamily="18" charset="0"/>
              </a:rPr>
              <a:t>param</a:t>
            </a:r>
            <a:r>
              <a:rPr lang="en-US" altLang="ko-KR" sz="1600" dirty="0">
                <a:cs typeface="Times New Roman" panose="02020603050405020304" pitchFamily="18" charset="0"/>
              </a:rPr>
              <a:t> set </a:t>
            </a:r>
            <a:r>
              <a:rPr lang="en-US" altLang="ko-KR" sz="1600" dirty="0" err="1">
                <a:cs typeface="Times New Roman" panose="02020603050405020304" pitchFamily="18" charset="0"/>
              </a:rPr>
              <a:t>jupyterhub</a:t>
            </a:r>
            <a:r>
              <a:rPr lang="en-US" altLang="ko-KR" sz="1600" dirty="0">
                <a:cs typeface="Times New Roman" panose="02020603050405020304" pitchFamily="18" charset="0"/>
              </a:rPr>
              <a:t> </a:t>
            </a:r>
            <a:r>
              <a:rPr lang="en-US" altLang="ko-KR" sz="1600" dirty="0" err="1">
                <a:cs typeface="Times New Roman" panose="02020603050405020304" pitchFamily="18" charset="0"/>
              </a:rPr>
              <a:t>serviceType</a:t>
            </a:r>
            <a:r>
              <a:rPr lang="en-US" altLang="ko-KR" sz="1600" dirty="0">
                <a:cs typeface="Times New Roman" panose="02020603050405020304" pitchFamily="18" charset="0"/>
              </a:rPr>
              <a:t> </a:t>
            </a:r>
            <a:r>
              <a:rPr lang="en-US" altLang="ko-KR" sz="1600" dirty="0" err="1" smtClean="0">
                <a:cs typeface="Times New Roman" panose="02020603050405020304" pitchFamily="18" charset="0"/>
              </a:rPr>
              <a:t>NodePort</a:t>
            </a:r>
            <a:endParaRPr lang="en-US" altLang="ko-KR" sz="1600" dirty="0" smtClean="0">
              <a:cs typeface="Times New Roman" panose="02020603050405020304" pitchFamily="18" charset="0"/>
            </a:endParaRPr>
          </a:p>
          <a:p>
            <a:pPr lvl="1"/>
            <a:r>
              <a:rPr lang="en-US" altLang="ko-KR" sz="1600" dirty="0">
                <a:solidFill>
                  <a:srgbClr val="FF0000"/>
                </a:solidFill>
                <a:latin typeface="맑은 고딕 (본문)"/>
                <a:cs typeface="Times New Roman" panose="02020603050405020304" pitchFamily="18" charset="0"/>
              </a:rPr>
              <a:t>$ </a:t>
            </a:r>
            <a:r>
              <a:rPr lang="en-US" altLang="ko-KR" sz="1600" dirty="0" smtClean="0">
                <a:cs typeface="Times New Roman" panose="02020603050405020304" pitchFamily="18" charset="0"/>
              </a:rPr>
              <a:t>cd </a:t>
            </a:r>
            <a:r>
              <a:rPr lang="en-US" altLang="ko-KR" sz="1600" dirty="0">
                <a:cs typeface="Times New Roman" panose="02020603050405020304" pitchFamily="18" charset="0"/>
              </a:rPr>
              <a:t>~/</a:t>
            </a:r>
            <a:r>
              <a:rPr lang="en-US" altLang="ko-KR" sz="1600" dirty="0" err="1" smtClean="0">
                <a:cs typeface="Times New Roman" panose="02020603050405020304" pitchFamily="18" charset="0"/>
              </a:rPr>
              <a:t>kubeflow</a:t>
            </a:r>
            <a:r>
              <a:rPr lang="en-US" altLang="ko-KR" sz="1600" dirty="0" smtClean="0">
                <a:cs typeface="Times New Roman" panose="02020603050405020304" pitchFamily="18" charset="0"/>
              </a:rPr>
              <a:t>/</a:t>
            </a:r>
            <a:r>
              <a:rPr lang="en-US" altLang="ko-KR" sz="1600" dirty="0" err="1" smtClean="0">
                <a:cs typeface="Times New Roman" panose="02020603050405020304" pitchFamily="18" charset="0"/>
              </a:rPr>
              <a:t>kubeflow_apps</a:t>
            </a:r>
            <a:endParaRPr lang="en-US" altLang="ko-KR" sz="1600" dirty="0">
              <a:cs typeface="Times New Roman" panose="02020603050405020304" pitchFamily="18" charset="0"/>
            </a:endParaRPr>
          </a:p>
          <a:p>
            <a:pPr lvl="1"/>
            <a:r>
              <a:rPr lang="en-US" altLang="ko-KR" sz="1600" dirty="0">
                <a:solidFill>
                  <a:srgbClr val="FF0000"/>
                </a:solidFill>
                <a:latin typeface="맑은 고딕 (본문)"/>
                <a:cs typeface="Times New Roman" panose="02020603050405020304" pitchFamily="18" charset="0"/>
              </a:rPr>
              <a:t>$</a:t>
            </a:r>
            <a:r>
              <a:rPr lang="en-US" altLang="ko-KR" sz="16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 </a:t>
            </a:r>
            <a:r>
              <a:rPr lang="en-US" altLang="ko-KR" sz="1600" dirty="0">
                <a:cs typeface="Times New Roman" panose="02020603050405020304" pitchFamily="18" charset="0"/>
              </a:rPr>
              <a:t>~/kubeflow/scripts/kfctl.sh apply </a:t>
            </a:r>
            <a:r>
              <a:rPr lang="en-US" altLang="ko-KR" sz="1600" dirty="0" smtClean="0">
                <a:cs typeface="Times New Roman" panose="02020603050405020304" pitchFamily="18" charset="0"/>
              </a:rPr>
              <a:t>k8s</a:t>
            </a:r>
            <a:endParaRPr lang="en-US" altLang="ko-KR" sz="1400" dirty="0" smtClean="0">
              <a:cs typeface="Times New Roman" panose="02020603050405020304" pitchFamily="18" charset="0"/>
            </a:endParaRPr>
          </a:p>
          <a:p>
            <a:pPr lvl="1"/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205359" y="1733120"/>
            <a:ext cx="11369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For </a:t>
            </a:r>
            <a:r>
              <a:rPr lang="en-US" altLang="ko-KR" b="1" dirty="0" smtClean="0">
                <a:solidFill>
                  <a:srgbClr val="FF0000"/>
                </a:solidFill>
              </a:rPr>
              <a:t>NUC1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09" r="9296"/>
          <a:stretch/>
        </p:blipFill>
        <p:spPr>
          <a:xfrm>
            <a:off x="7359157" y="383994"/>
            <a:ext cx="1493670" cy="982016"/>
          </a:xfrm>
          <a:prstGeom prst="rect">
            <a:avLst/>
          </a:prstGeom>
        </p:spPr>
      </p:pic>
      <p:pic>
        <p:nvPicPr>
          <p:cNvPr id="27" name="Picture 2" descr="http://publicdomainvectors.org/photos/Anonymous_Keyboard_1_ic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0753" y="902472"/>
            <a:ext cx="1079726" cy="107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8502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0" y="0"/>
            <a:ext cx="6583680" cy="10772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0070C0"/>
                </a:solidFill>
                <a:latin typeface="+mj-ea"/>
              </a:rPr>
              <a:t>#1-1 Cluster Preparations for ML:</a:t>
            </a:r>
          </a:p>
          <a:p>
            <a:r>
              <a:rPr lang="en-US" altLang="ko-KR" sz="3200" dirty="0" err="1">
                <a:solidFill>
                  <a:srgbClr val="0070C0"/>
                </a:solidFill>
                <a:latin typeface="+mj-ea"/>
              </a:rPr>
              <a:t>Kubeflow</a:t>
            </a:r>
            <a:r>
              <a:rPr lang="en-US" altLang="ko-KR" sz="3200" dirty="0">
                <a:solidFill>
                  <a:srgbClr val="0070C0"/>
                </a:solidFill>
                <a:latin typeface="+mj-ea"/>
              </a:rPr>
              <a:t> </a:t>
            </a:r>
            <a:r>
              <a:rPr lang="en-US" altLang="ko-KR" sz="3200" dirty="0" smtClean="0">
                <a:solidFill>
                  <a:srgbClr val="0070C0"/>
                </a:solidFill>
                <a:latin typeface="+mj-ea"/>
              </a:rPr>
              <a:t>Installation (3/3)</a:t>
            </a:r>
            <a:endParaRPr lang="ko-KR" altLang="en-US" sz="3200" dirty="0">
              <a:solidFill>
                <a:srgbClr val="0070C0"/>
              </a:solidFill>
              <a:latin typeface="+mj-ea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1607" y="1771782"/>
            <a:ext cx="9119286" cy="4464000"/>
          </a:xfrm>
          <a:prstGeom prst="rect">
            <a:avLst/>
          </a:prstGeom>
          <a:ln w="3175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 smtClean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 smtClean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 smtClean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 smtClean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 smtClean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0070C0"/>
              </a:solidFill>
              <a:latin typeface="맑은 고딕 (본문)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-213073" y="1771783"/>
            <a:ext cx="5278304" cy="14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Check </a:t>
            </a:r>
            <a:r>
              <a:rPr lang="en-US" altLang="ko-KR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Kubeflow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is running healthy </a:t>
            </a:r>
          </a:p>
          <a:p>
            <a:pPr lvl="1"/>
            <a:r>
              <a:rPr lang="en-US" altLang="ko-KR" sz="1600" dirty="0">
                <a:solidFill>
                  <a:srgbClr val="FF0000"/>
                </a:solidFill>
                <a:latin typeface="맑은 고딕 (본문)"/>
                <a:cs typeface="Times New Roman" panose="02020603050405020304" pitchFamily="18" charset="0"/>
              </a:rPr>
              <a:t>$ </a:t>
            </a:r>
            <a:r>
              <a:rPr lang="en-US" altLang="ko-KR" sz="1600" dirty="0" err="1" smtClean="0">
                <a:cs typeface="Times New Roman" panose="02020603050405020304" pitchFamily="18" charset="0"/>
              </a:rPr>
              <a:t>kubectl</a:t>
            </a:r>
            <a:r>
              <a:rPr lang="en-US" altLang="ko-KR" sz="1600" dirty="0" smtClean="0">
                <a:cs typeface="Times New Roman" panose="02020603050405020304" pitchFamily="18" charset="0"/>
              </a:rPr>
              <a:t> get pods -n </a:t>
            </a:r>
            <a:r>
              <a:rPr lang="en-US" altLang="ko-KR" sz="1600" dirty="0" err="1" smtClean="0">
                <a:cs typeface="Times New Roman" panose="02020603050405020304" pitchFamily="18" charset="0"/>
              </a:rPr>
              <a:t>kubeflow</a:t>
            </a:r>
            <a:endParaRPr lang="en-US" altLang="ko-KR" sz="1600" dirty="0" smtClean="0">
              <a:cs typeface="Times New Roman" panose="02020603050405020304" pitchFamily="18" charset="0"/>
            </a:endParaRPr>
          </a:p>
          <a:p>
            <a:pPr lvl="1"/>
            <a:endParaRPr lang="en-US" altLang="ko-KR" sz="1600" dirty="0"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Check the exposed port to access </a:t>
            </a:r>
            <a:r>
              <a:rPr lang="en-US" altLang="ko-KR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Jupyter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hub</a:t>
            </a:r>
          </a:p>
          <a:p>
            <a:pPr lvl="1"/>
            <a:r>
              <a:rPr lang="en-US" altLang="ko-KR" sz="1600" dirty="0">
                <a:solidFill>
                  <a:srgbClr val="FF0000"/>
                </a:solidFill>
                <a:latin typeface="맑은 고딕 (본문)"/>
                <a:cs typeface="Times New Roman" panose="02020603050405020304" pitchFamily="18" charset="0"/>
              </a:rPr>
              <a:t>$</a:t>
            </a:r>
            <a:r>
              <a:rPr lang="en-US" altLang="ko-KR" dirty="0">
                <a:solidFill>
                  <a:srgbClr val="FF0000"/>
                </a:solidFill>
                <a:latin typeface="맑은 고딕 (본문)"/>
                <a:cs typeface="Times New Roman" panose="02020603050405020304" pitchFamily="18" charset="0"/>
              </a:rPr>
              <a:t> </a:t>
            </a:r>
            <a:r>
              <a:rPr lang="en-US" altLang="ko-KR" sz="1600" dirty="0" err="1" smtClean="0">
                <a:cs typeface="Times New Roman" panose="02020603050405020304" pitchFamily="18" charset="0"/>
              </a:rPr>
              <a:t>kubectl</a:t>
            </a:r>
            <a:r>
              <a:rPr lang="en-US" altLang="ko-KR" sz="1600" dirty="0" smtClean="0">
                <a:cs typeface="Times New Roman" panose="02020603050405020304" pitchFamily="18" charset="0"/>
              </a:rPr>
              <a:t> </a:t>
            </a:r>
            <a:r>
              <a:rPr lang="en-US" altLang="ko-KR" sz="1600" dirty="0">
                <a:cs typeface="Times New Roman" panose="02020603050405020304" pitchFamily="18" charset="0"/>
              </a:rPr>
              <a:t>get services –n </a:t>
            </a:r>
            <a:r>
              <a:rPr lang="en-US" altLang="ko-KR" sz="1600" dirty="0" err="1">
                <a:cs typeface="Times New Roman" panose="02020603050405020304" pitchFamily="18" charset="0"/>
              </a:rPr>
              <a:t>kubeflow</a:t>
            </a:r>
            <a:endParaRPr lang="ko-KR" altLang="en-US" sz="1600" dirty="0">
              <a:cs typeface="Times New Roman" panose="02020603050405020304" pitchFamily="18" charset="0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05359" y="1329463"/>
            <a:ext cx="11369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For </a:t>
            </a:r>
            <a:r>
              <a:rPr lang="en-US" altLang="ko-KR" b="1" dirty="0" smtClean="0">
                <a:solidFill>
                  <a:srgbClr val="FF0000"/>
                </a:solidFill>
              </a:rPr>
              <a:t>NUC1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09" r="9296"/>
          <a:stretch/>
        </p:blipFill>
        <p:spPr>
          <a:xfrm>
            <a:off x="7359157" y="383994"/>
            <a:ext cx="1493670" cy="982016"/>
          </a:xfrm>
          <a:prstGeom prst="rect">
            <a:avLst/>
          </a:prstGeom>
        </p:spPr>
      </p:pic>
      <p:pic>
        <p:nvPicPr>
          <p:cNvPr id="27" name="Picture 2" descr="http://publicdomainvectors.org/photos/Anonymous_Keyboard_1_ic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0753" y="902472"/>
            <a:ext cx="1079726" cy="107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900" y="3187555"/>
            <a:ext cx="6240780" cy="2319764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5697236" y="4581094"/>
            <a:ext cx="361951" cy="13017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2973" y="5529857"/>
            <a:ext cx="41862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You can access </a:t>
            </a:r>
            <a:r>
              <a:rPr lang="en-US" altLang="ko-KR" dirty="0" err="1" smtClean="0"/>
              <a:t>Jupyter</a:t>
            </a:r>
            <a:r>
              <a:rPr lang="en-US" altLang="ko-KR" dirty="0" smtClean="0"/>
              <a:t> hub at this address </a:t>
            </a:r>
          </a:p>
          <a:p>
            <a:r>
              <a:rPr lang="en-US" altLang="ko-KR" dirty="0" smtClean="0"/>
              <a:t>http://</a:t>
            </a:r>
            <a:r>
              <a:rPr lang="en-US" altLang="ko-KR" dirty="0" smtClean="0">
                <a:solidFill>
                  <a:schemeClr val="accent5">
                    <a:lumMod val="75000"/>
                  </a:schemeClr>
                </a:solidFill>
              </a:rPr>
              <a:t>nuc01_IP</a:t>
            </a:r>
            <a:r>
              <a:rPr lang="en-US" altLang="ko-KR" dirty="0" smtClean="0"/>
              <a:t>:</a:t>
            </a:r>
            <a:r>
              <a:rPr lang="en-US" altLang="ko-KR" dirty="0" smtClean="0">
                <a:solidFill>
                  <a:srgbClr val="FF0000"/>
                </a:solidFill>
              </a:rPr>
              <a:t>Exposed_port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712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11607" y="1775389"/>
            <a:ext cx="9119286" cy="4572000"/>
          </a:xfrm>
          <a:prstGeom prst="rect">
            <a:avLst/>
          </a:prstGeom>
          <a:ln w="3175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 smtClean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 smtClean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 smtClean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 smtClean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 smtClean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0070C0"/>
              </a:solidFill>
              <a:latin typeface="맑은 고딕 (본문)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05359" y="1371170"/>
            <a:ext cx="10840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For </a:t>
            </a:r>
            <a:r>
              <a:rPr lang="en-US" altLang="ko-KR" b="1" dirty="0" smtClean="0">
                <a:solidFill>
                  <a:srgbClr val="FF0000"/>
                </a:solidFill>
              </a:rPr>
              <a:t>NUC1</a:t>
            </a:r>
            <a:endParaRPr lang="ko-KR" altLang="en-US" dirty="0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09" r="9296"/>
          <a:stretch/>
        </p:blipFill>
        <p:spPr>
          <a:xfrm>
            <a:off x="7359157" y="383994"/>
            <a:ext cx="1493670" cy="982016"/>
          </a:xfrm>
          <a:prstGeom prst="rect">
            <a:avLst/>
          </a:prstGeom>
        </p:spPr>
      </p:pic>
      <p:pic>
        <p:nvPicPr>
          <p:cNvPr id="27" name="Picture 2" descr="http://publicdomainvectors.org/photos/Anonymous_Keyboard_1_ic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0753" y="902472"/>
            <a:ext cx="1079726" cy="107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205358" y="1848019"/>
            <a:ext cx="8148067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/>
              <a:t>Open a web browser and enter the </a:t>
            </a:r>
            <a:r>
              <a:rPr lang="en-US" altLang="ko-KR" dirty="0" err="1" smtClean="0"/>
              <a:t>Jupyter</a:t>
            </a:r>
            <a:r>
              <a:rPr lang="en-US" altLang="ko-KR" dirty="0" smtClean="0"/>
              <a:t> hub address </a:t>
            </a:r>
            <a:endParaRPr lang="en-US" altLang="ko-KR" dirty="0"/>
          </a:p>
          <a:p>
            <a:r>
              <a:rPr lang="en-US" altLang="ko-KR" dirty="0"/>
              <a:t>http://</a:t>
            </a:r>
            <a:r>
              <a:rPr lang="en-US" altLang="ko-KR" dirty="0" smtClean="0">
                <a:solidFill>
                  <a:schemeClr val="accent5">
                    <a:lumMod val="75000"/>
                  </a:schemeClr>
                </a:solidFill>
              </a:rPr>
              <a:t>nuc01_IP</a:t>
            </a:r>
            <a:r>
              <a:rPr lang="en-US" altLang="ko-KR" dirty="0" smtClean="0"/>
              <a:t>:</a:t>
            </a:r>
            <a:r>
              <a:rPr lang="en-US" altLang="ko-KR" dirty="0" smtClean="0">
                <a:solidFill>
                  <a:srgbClr val="FF0000"/>
                </a:solidFill>
              </a:rPr>
              <a:t>Exposed_port</a:t>
            </a:r>
          </a:p>
          <a:p>
            <a:endParaRPr lang="en-US" altLang="ko-KR" dirty="0">
              <a:solidFill>
                <a:srgbClr val="FF0000"/>
              </a:solidFill>
            </a:endParaRPr>
          </a:p>
          <a:p>
            <a:endParaRPr lang="en-US" altLang="ko-KR" dirty="0" smtClean="0">
              <a:solidFill>
                <a:srgbClr val="FF0000"/>
              </a:solidFill>
            </a:endParaRPr>
          </a:p>
          <a:p>
            <a:endParaRPr lang="en-US" altLang="ko-KR" dirty="0">
              <a:solidFill>
                <a:srgbClr val="FF0000"/>
              </a:solidFill>
            </a:endParaRPr>
          </a:p>
          <a:p>
            <a:endParaRPr lang="en-US" altLang="ko-KR" dirty="0" smtClean="0">
              <a:solidFill>
                <a:srgbClr val="FF0000"/>
              </a:solidFill>
            </a:endParaRPr>
          </a:p>
          <a:p>
            <a:endParaRPr lang="en-US" altLang="ko-KR" dirty="0">
              <a:solidFill>
                <a:srgbClr val="FF0000"/>
              </a:solidFill>
            </a:endParaRPr>
          </a:p>
          <a:p>
            <a:endParaRPr lang="en-US" altLang="ko-KR" dirty="0" smtClean="0">
              <a:solidFill>
                <a:srgbClr val="FF0000"/>
              </a:solidFill>
            </a:endParaRPr>
          </a:p>
          <a:p>
            <a:endParaRPr lang="en-US" altLang="ko-KR" dirty="0">
              <a:solidFill>
                <a:srgbClr val="FF0000"/>
              </a:solidFill>
            </a:endParaRPr>
          </a:p>
          <a:p>
            <a:endParaRPr lang="en-US" altLang="ko-KR" dirty="0" smtClean="0">
              <a:solidFill>
                <a:srgbClr val="FF0000"/>
              </a:solidFill>
            </a:endParaRPr>
          </a:p>
          <a:p>
            <a:endParaRPr lang="en-US" altLang="ko-KR" dirty="0">
              <a:solidFill>
                <a:srgbClr val="FF0000"/>
              </a:solidFill>
            </a:endParaRPr>
          </a:p>
          <a:p>
            <a:endParaRPr lang="en-US" altLang="ko-KR" dirty="0" smtClean="0">
              <a:solidFill>
                <a:srgbClr val="FF0000"/>
              </a:solidFill>
            </a:endParaRPr>
          </a:p>
          <a:p>
            <a:endParaRPr lang="en-US" altLang="ko-KR" dirty="0">
              <a:solidFill>
                <a:srgbClr val="FF0000"/>
              </a:solidFill>
            </a:endParaRPr>
          </a:p>
          <a:p>
            <a:endParaRPr lang="en-US" altLang="ko-KR" dirty="0" smtClean="0">
              <a:solidFill>
                <a:srgbClr val="FF0000"/>
              </a:solidFill>
            </a:endParaRPr>
          </a:p>
          <a:p>
            <a:r>
              <a:rPr lang="en-US" altLang="ko-KR" sz="1600" dirty="0" smtClean="0">
                <a:cs typeface="Times New Roman" panose="02020603050405020304" pitchFamily="18" charset="0"/>
              </a:rPr>
              <a:t>Enter </a:t>
            </a:r>
            <a:r>
              <a:rPr lang="en-US" altLang="ko-KR" sz="1600" dirty="0">
                <a:cs typeface="Times New Roman" panose="02020603050405020304" pitchFamily="18" charset="0"/>
              </a:rPr>
              <a:t>your username and click ‘Sign In’ button (you don’t have to enter </a:t>
            </a:r>
            <a:r>
              <a:rPr lang="en-US" altLang="ko-KR" sz="1600" dirty="0" smtClean="0">
                <a:cs typeface="Times New Roman" panose="02020603050405020304" pitchFamily="18" charset="0"/>
              </a:rPr>
              <a:t>a password)</a:t>
            </a:r>
            <a:endParaRPr lang="ko-KR" altLang="en-US" sz="1600" dirty="0">
              <a:cs typeface="Times New Roman" panose="02020603050405020304" pitchFamily="18" charset="0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2514727" y="2555652"/>
            <a:ext cx="3324098" cy="3084559"/>
            <a:chOff x="2514727" y="2605080"/>
            <a:chExt cx="3324098" cy="3084559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4"/>
            <a:srcRect b="1718"/>
            <a:stretch/>
          </p:blipFill>
          <p:spPr>
            <a:xfrm>
              <a:off x="2514727" y="2605080"/>
              <a:ext cx="3324098" cy="3084559"/>
            </a:xfrm>
            <a:prstGeom prst="rect">
              <a:avLst/>
            </a:prstGeom>
          </p:spPr>
        </p:pic>
        <p:sp>
          <p:nvSpPr>
            <p:cNvPr id="13" name="직사각형 12"/>
            <p:cNvSpPr/>
            <p:nvPr/>
          </p:nvSpPr>
          <p:spPr>
            <a:xfrm>
              <a:off x="3272790" y="4622800"/>
              <a:ext cx="575310" cy="23494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3272790" y="5238553"/>
              <a:ext cx="461010" cy="24189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직사각형 16"/>
          <p:cNvSpPr/>
          <p:nvPr/>
        </p:nvSpPr>
        <p:spPr>
          <a:xfrm>
            <a:off x="0" y="0"/>
            <a:ext cx="6713920" cy="10772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rgbClr val="0070C0"/>
                </a:solidFill>
                <a:latin typeface="+mj-ea"/>
                <a:ea typeface="+mj-ea"/>
              </a:rPr>
              <a:t>#1-2 Deploy a ML Container</a:t>
            </a:r>
            <a:r>
              <a:rPr lang="en-US" altLang="ko-KR" sz="3200" dirty="0" smtClean="0">
                <a:solidFill>
                  <a:srgbClr val="0070C0"/>
                </a:solidFill>
                <a:latin typeface="+mj-ea"/>
              </a:rPr>
              <a:t>:</a:t>
            </a:r>
            <a:endParaRPr lang="en-US" altLang="ko-KR" sz="3200" dirty="0" smtClean="0">
              <a:solidFill>
                <a:srgbClr val="0070C0"/>
              </a:solidFill>
              <a:latin typeface="+mj-ea"/>
              <a:ea typeface="+mj-ea"/>
            </a:endParaRPr>
          </a:p>
          <a:p>
            <a:r>
              <a:rPr lang="en-US" altLang="ko-KR" sz="3200" dirty="0">
                <a:solidFill>
                  <a:srgbClr val="0070C0"/>
                </a:solidFill>
                <a:latin typeface="+mj-ea"/>
              </a:rPr>
              <a:t>Create </a:t>
            </a:r>
            <a:r>
              <a:rPr lang="en-US" altLang="ko-KR" sz="3200" dirty="0" smtClean="0">
                <a:solidFill>
                  <a:srgbClr val="0070C0"/>
                </a:solidFill>
                <a:latin typeface="+mj-ea"/>
              </a:rPr>
              <a:t>a </a:t>
            </a:r>
            <a:r>
              <a:rPr lang="en-US" altLang="ko-KR" sz="3200" dirty="0" err="1" smtClean="0">
                <a:solidFill>
                  <a:srgbClr val="0070C0"/>
                </a:solidFill>
                <a:latin typeface="+mj-ea"/>
              </a:rPr>
              <a:t>Jupyter</a:t>
            </a:r>
            <a:r>
              <a:rPr lang="en-US" altLang="ko-KR" sz="3200" dirty="0" smtClean="0">
                <a:solidFill>
                  <a:srgbClr val="0070C0"/>
                </a:solidFill>
                <a:latin typeface="+mj-ea"/>
              </a:rPr>
              <a:t> Notebook (1/3)</a:t>
            </a:r>
            <a:endParaRPr lang="ko-KR" altLang="en-US" sz="3200" dirty="0">
              <a:solidFill>
                <a:srgbClr val="0070C0"/>
              </a:solidFill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364720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모서리가 둥근 직사각형 44"/>
          <p:cNvSpPr/>
          <p:nvPr/>
        </p:nvSpPr>
        <p:spPr>
          <a:xfrm>
            <a:off x="1638965" y="1715499"/>
            <a:ext cx="6299608" cy="2924815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0"/>
                  <a:lumOff val="100000"/>
                </a:schemeClr>
              </a:gs>
              <a:gs pos="35000">
                <a:schemeClr val="accent6">
                  <a:lumMod val="0"/>
                  <a:lumOff val="100000"/>
                </a:schemeClr>
              </a:gs>
              <a:gs pos="100000">
                <a:schemeClr val="accent6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0" lang="ko-KR" altLang="en-US" sz="1013">
              <a:solidFill>
                <a:prstClr val="white"/>
              </a:solidFill>
              <a:latin typeface="Comic Sans MS" panose="030F0702030302020204" pitchFamily="66" charset="0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1851518" y="1783263"/>
            <a:ext cx="20252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solidFill>
                  <a:prstClr val="black"/>
                </a:solidFill>
              </a:rPr>
              <a:t>Cluster Resource Pool</a:t>
            </a:r>
            <a:endParaRPr lang="en-US" altLang="ko-KR" sz="1600" b="1" dirty="0">
              <a:solidFill>
                <a:prstClr val="black"/>
              </a:solidFill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2139593" y="4433809"/>
            <a:ext cx="5118359" cy="2314983"/>
            <a:chOff x="2139593" y="4222801"/>
            <a:chExt cx="5118359" cy="2314983"/>
          </a:xfrm>
        </p:grpSpPr>
        <p:grpSp>
          <p:nvGrpSpPr>
            <p:cNvPr id="30" name="그룹 29"/>
            <p:cNvGrpSpPr/>
            <p:nvPr/>
          </p:nvGrpSpPr>
          <p:grpSpPr>
            <a:xfrm>
              <a:off x="2139593" y="4969282"/>
              <a:ext cx="1984326" cy="1568502"/>
              <a:chOff x="1768401" y="5250093"/>
              <a:chExt cx="1984326" cy="1568502"/>
            </a:xfrm>
          </p:grpSpPr>
          <p:pic>
            <p:nvPicPr>
              <p:cNvPr id="50" name="그림 49"/>
              <p:cNvPicPr>
                <a:picLocks noChangeAspect="1"/>
              </p:cNvPicPr>
              <p:nvPr/>
            </p:nvPicPr>
            <p:blipFill rotWithShape="1">
              <a:blip r:embed="rId2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809" r="9296"/>
              <a:stretch/>
            </p:blipFill>
            <p:spPr>
              <a:xfrm>
                <a:off x="2098577" y="5330308"/>
                <a:ext cx="1493670" cy="982016"/>
              </a:xfrm>
              <a:prstGeom prst="rect">
                <a:avLst/>
              </a:prstGeom>
            </p:spPr>
          </p:pic>
          <p:pic>
            <p:nvPicPr>
              <p:cNvPr id="51" name="Picture 2" descr="kubernetes logo pngì ëí ì´ë¯¸ì§ ê²ìê²°ê³¼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92975" y="5250093"/>
                <a:ext cx="671684" cy="67168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2" name="TextBox 51"/>
              <p:cNvSpPr txBox="1"/>
              <p:nvPr/>
            </p:nvSpPr>
            <p:spPr>
              <a:xfrm>
                <a:off x="1768401" y="6233820"/>
                <a:ext cx="198432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600" b="1" dirty="0" err="1" smtClean="0">
                    <a:solidFill>
                      <a:prstClr val="black"/>
                    </a:solidFill>
                  </a:rPr>
                  <a:t>Kubernetes</a:t>
                </a:r>
                <a:r>
                  <a:rPr lang="en-US" altLang="ko-KR" sz="1600" b="1" dirty="0" smtClean="0">
                    <a:solidFill>
                      <a:prstClr val="black"/>
                    </a:solidFill>
                  </a:rPr>
                  <a:t> Worker 1</a:t>
                </a:r>
              </a:p>
              <a:p>
                <a:pPr algn="ctr"/>
                <a:r>
                  <a:rPr lang="en-US" altLang="ko-KR" sz="1600" b="1" dirty="0" smtClean="0">
                    <a:solidFill>
                      <a:prstClr val="black"/>
                    </a:solidFill>
                  </a:rPr>
                  <a:t>(NUC 2)</a:t>
                </a:r>
                <a:endParaRPr lang="en-US" altLang="ko-KR" sz="1600" b="1" dirty="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39" name="그룹 38"/>
            <p:cNvGrpSpPr/>
            <p:nvPr/>
          </p:nvGrpSpPr>
          <p:grpSpPr>
            <a:xfrm>
              <a:off x="3936447" y="4222801"/>
              <a:ext cx="3210019" cy="1152783"/>
              <a:chOff x="3565255" y="4440241"/>
              <a:chExt cx="3210019" cy="1152783"/>
            </a:xfrm>
          </p:grpSpPr>
          <p:pic>
            <p:nvPicPr>
              <p:cNvPr id="46" name="그림 45"/>
              <p:cNvPicPr>
                <a:picLocks noChangeAspect="1"/>
              </p:cNvPicPr>
              <p:nvPr/>
            </p:nvPicPr>
            <p:blipFill rotWithShape="1">
              <a:blip r:embed="rId2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809" r="9296"/>
              <a:stretch/>
            </p:blipFill>
            <p:spPr>
              <a:xfrm>
                <a:off x="3565255" y="4611008"/>
                <a:ext cx="1493670" cy="982016"/>
              </a:xfrm>
              <a:prstGeom prst="rect">
                <a:avLst/>
              </a:prstGeom>
            </p:spPr>
          </p:pic>
          <p:pic>
            <p:nvPicPr>
              <p:cNvPr id="47" name="Picture 2" descr="kubernetes logo pngì ëí ì´ë¯¸ì§ ê²ìê²°ê³¼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89988" y="4440241"/>
                <a:ext cx="671684" cy="67168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3" name="TextBox 52"/>
              <p:cNvSpPr txBox="1"/>
              <p:nvPr/>
            </p:nvSpPr>
            <p:spPr>
              <a:xfrm>
                <a:off x="4968049" y="4675016"/>
                <a:ext cx="180722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600" b="1" dirty="0" err="1" smtClean="0">
                    <a:solidFill>
                      <a:prstClr val="black"/>
                    </a:solidFill>
                  </a:rPr>
                  <a:t>Kubernetes</a:t>
                </a:r>
                <a:r>
                  <a:rPr lang="en-US" altLang="ko-KR" sz="1600" b="1" dirty="0" smtClean="0">
                    <a:solidFill>
                      <a:prstClr val="black"/>
                    </a:solidFill>
                  </a:rPr>
                  <a:t> Master</a:t>
                </a:r>
                <a:r>
                  <a:rPr lang="en-US" altLang="ko-KR" sz="1600" b="1" dirty="0">
                    <a:solidFill>
                      <a:prstClr val="black"/>
                    </a:solidFill>
                  </a:rPr>
                  <a:t/>
                </a:r>
                <a:br>
                  <a:rPr lang="en-US" altLang="ko-KR" sz="1600" b="1" dirty="0">
                    <a:solidFill>
                      <a:prstClr val="black"/>
                    </a:solidFill>
                  </a:rPr>
                </a:br>
                <a:r>
                  <a:rPr lang="en-US" altLang="ko-KR" sz="1600" b="1" dirty="0">
                    <a:solidFill>
                      <a:prstClr val="black"/>
                    </a:solidFill>
                  </a:rPr>
                  <a:t>(NUC </a:t>
                </a:r>
                <a:r>
                  <a:rPr lang="en-US" altLang="ko-KR" sz="1600" b="1" dirty="0" smtClean="0">
                    <a:solidFill>
                      <a:prstClr val="black"/>
                    </a:solidFill>
                  </a:rPr>
                  <a:t>1)</a:t>
                </a:r>
                <a:endParaRPr lang="en-US" altLang="ko-KR" sz="1600" b="1" dirty="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9" name="그룹 28"/>
            <p:cNvGrpSpPr/>
            <p:nvPr/>
          </p:nvGrpSpPr>
          <p:grpSpPr>
            <a:xfrm>
              <a:off x="5273626" y="4942327"/>
              <a:ext cx="1984326" cy="1555955"/>
              <a:chOff x="4902434" y="5223138"/>
              <a:chExt cx="1984326" cy="1555955"/>
            </a:xfrm>
          </p:grpSpPr>
          <p:pic>
            <p:nvPicPr>
              <p:cNvPr id="55" name="그림 54"/>
              <p:cNvPicPr>
                <a:picLocks noChangeAspect="1"/>
              </p:cNvPicPr>
              <p:nvPr/>
            </p:nvPicPr>
            <p:blipFill rotWithShape="1">
              <a:blip r:embed="rId2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809" r="9296"/>
              <a:stretch/>
            </p:blipFill>
            <p:spPr>
              <a:xfrm>
                <a:off x="5147762" y="5303353"/>
                <a:ext cx="1493670" cy="982016"/>
              </a:xfrm>
              <a:prstGeom prst="rect">
                <a:avLst/>
              </a:prstGeom>
            </p:spPr>
          </p:pic>
          <p:pic>
            <p:nvPicPr>
              <p:cNvPr id="56" name="Picture 2" descr="kubernetes logo pngì ëí ì´ë¯¸ì§ ê²ìê²°ê³¼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42160" y="5223138"/>
                <a:ext cx="671684" cy="67168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7" name="TextBox 56"/>
              <p:cNvSpPr txBox="1"/>
              <p:nvPr/>
            </p:nvSpPr>
            <p:spPr>
              <a:xfrm>
                <a:off x="4902434" y="6194318"/>
                <a:ext cx="198432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600" b="1" dirty="0" err="1" smtClean="0">
                    <a:solidFill>
                      <a:prstClr val="black"/>
                    </a:solidFill>
                  </a:rPr>
                  <a:t>Kubernetes</a:t>
                </a:r>
                <a:r>
                  <a:rPr lang="en-US" altLang="ko-KR" sz="1600" b="1" dirty="0" smtClean="0">
                    <a:solidFill>
                      <a:prstClr val="black"/>
                    </a:solidFill>
                  </a:rPr>
                  <a:t> Worker 2</a:t>
                </a:r>
              </a:p>
              <a:p>
                <a:pPr algn="ctr"/>
                <a:r>
                  <a:rPr lang="en-US" altLang="ko-KR" sz="1600" b="1" dirty="0">
                    <a:solidFill>
                      <a:prstClr val="black"/>
                    </a:solidFill>
                  </a:rPr>
                  <a:t>(NUC </a:t>
                </a:r>
                <a:r>
                  <a:rPr lang="en-US" altLang="ko-KR" sz="1600" b="1" dirty="0" smtClean="0">
                    <a:solidFill>
                      <a:prstClr val="black"/>
                    </a:solidFill>
                  </a:rPr>
                  <a:t>3)</a:t>
                </a:r>
                <a:endParaRPr lang="en-US" altLang="ko-KR" sz="1600" b="1" dirty="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58" name="Picture 4" descr="illustrations of network switchì ëí ì´ë¯¸ì§ ê²ìê²°ê³¼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8691" b="34166"/>
            <a:stretch/>
          </p:blipFill>
          <p:spPr bwMode="auto">
            <a:xfrm>
              <a:off x="4111485" y="5558421"/>
              <a:ext cx="1165852" cy="4663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TextBox 58"/>
            <p:cNvSpPr txBox="1"/>
            <p:nvPr/>
          </p:nvSpPr>
          <p:spPr>
            <a:xfrm>
              <a:off x="4326540" y="5948084"/>
              <a:ext cx="74751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 smtClean="0">
                  <a:solidFill>
                    <a:prstClr val="black"/>
                  </a:solidFill>
                </a:rPr>
                <a:t>Switch</a:t>
              </a:r>
              <a:endParaRPr lang="en-US" altLang="ko-KR" sz="1600" b="1" dirty="0">
                <a:solidFill>
                  <a:prstClr val="black"/>
                </a:solidFill>
              </a:endParaRPr>
            </a:p>
          </p:txBody>
        </p:sp>
        <p:cxnSp>
          <p:nvCxnSpPr>
            <p:cNvPr id="61" name="직선 연결선 60"/>
            <p:cNvCxnSpPr/>
            <p:nvPr/>
          </p:nvCxnSpPr>
          <p:spPr>
            <a:xfrm>
              <a:off x="3907968" y="5608856"/>
              <a:ext cx="356524" cy="181112"/>
            </a:xfrm>
            <a:prstGeom prst="line">
              <a:avLst/>
            </a:prstGeom>
            <a:ln w="381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연결선 61"/>
            <p:cNvCxnSpPr>
              <a:stCxn id="55" idx="1"/>
            </p:cNvCxnSpPr>
            <p:nvPr/>
          </p:nvCxnSpPr>
          <p:spPr>
            <a:xfrm flipH="1">
              <a:off x="5162267" y="5513550"/>
              <a:ext cx="356687" cy="276418"/>
            </a:xfrm>
            <a:prstGeom prst="line">
              <a:avLst/>
            </a:prstGeom>
            <a:ln w="381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 62"/>
            <p:cNvCxnSpPr/>
            <p:nvPr/>
          </p:nvCxnSpPr>
          <p:spPr>
            <a:xfrm flipH="1">
              <a:off x="4694411" y="5245580"/>
              <a:ext cx="1" cy="448636"/>
            </a:xfrm>
            <a:prstGeom prst="line">
              <a:avLst/>
            </a:prstGeom>
            <a:ln w="381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7" name="제목 1"/>
          <p:cNvSpPr txBox="1">
            <a:spLocks/>
          </p:cNvSpPr>
          <p:nvPr/>
        </p:nvSpPr>
        <p:spPr>
          <a:xfrm>
            <a:off x="7461" y="8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solidFill>
                  <a:srgbClr val="0070C0"/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 smtClean="0"/>
              <a:t>Analytics </a:t>
            </a:r>
            <a:r>
              <a:rPr lang="en-US" altLang="ko-KR" dirty="0"/>
              <a:t>Lab: </a:t>
            </a:r>
            <a:r>
              <a:rPr lang="en-US" altLang="ko-KR" dirty="0" smtClean="0"/>
              <a:t>Concept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4167298" y="2576646"/>
            <a:ext cx="1128194" cy="1410425"/>
            <a:chOff x="3815027" y="2249628"/>
            <a:chExt cx="1128194" cy="1410425"/>
          </a:xfrm>
        </p:grpSpPr>
        <p:sp>
          <p:nvSpPr>
            <p:cNvPr id="72" name="정육면체 20"/>
            <p:cNvSpPr/>
            <p:nvPr/>
          </p:nvSpPr>
          <p:spPr>
            <a:xfrm>
              <a:off x="4056715" y="2249628"/>
              <a:ext cx="886506" cy="1253412"/>
            </a:xfrm>
            <a:prstGeom prst="cube">
              <a:avLst>
                <a:gd name="adj" fmla="val 13889"/>
              </a:avLst>
            </a:prstGeom>
            <a:solidFill>
              <a:schemeClr val="bg1"/>
            </a:solidFill>
            <a:ln w="25400">
              <a:solidFill>
                <a:srgbClr val="4485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 sz="1000"/>
            </a:p>
          </p:txBody>
        </p:sp>
        <p:pic>
          <p:nvPicPr>
            <p:cNvPr id="73" name="그림 72"/>
            <p:cNvPicPr>
              <a:picLocks noChangeAspect="1"/>
            </p:cNvPicPr>
            <p:nvPr/>
          </p:nvPicPr>
          <p:blipFill rotWithShape="1">
            <a:blip r:embed="rId5"/>
            <a:srcRect l="11840" t="14430" r="10640" b="36360"/>
            <a:stretch>
              <a:fillRect/>
            </a:stretch>
          </p:blipFill>
          <p:spPr>
            <a:xfrm>
              <a:off x="3815027" y="3221734"/>
              <a:ext cx="773818" cy="438319"/>
            </a:xfrm>
            <a:prstGeom prst="rect">
              <a:avLst/>
            </a:prstGeom>
          </p:spPr>
        </p:pic>
        <p:pic>
          <p:nvPicPr>
            <p:cNvPr id="113" name="Picture 4" descr="Image result for jupyter notebook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39548" y="2471661"/>
              <a:ext cx="598740" cy="598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5" name="Picture 2" descr="Image result for tensorflow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87864" y="2866173"/>
              <a:ext cx="510008" cy="4250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" name="그룹 2"/>
          <p:cNvGrpSpPr/>
          <p:nvPr/>
        </p:nvGrpSpPr>
        <p:grpSpPr>
          <a:xfrm>
            <a:off x="2432797" y="2597929"/>
            <a:ext cx="1154122" cy="1406415"/>
            <a:chOff x="1758900" y="2667718"/>
            <a:chExt cx="1154122" cy="1406415"/>
          </a:xfrm>
        </p:grpSpPr>
        <p:sp>
          <p:nvSpPr>
            <p:cNvPr id="69" name="정육면체 20"/>
            <p:cNvSpPr/>
            <p:nvPr/>
          </p:nvSpPr>
          <p:spPr>
            <a:xfrm>
              <a:off x="2026516" y="2667718"/>
              <a:ext cx="886506" cy="1253412"/>
            </a:xfrm>
            <a:prstGeom prst="cube">
              <a:avLst>
                <a:gd name="adj" fmla="val 13889"/>
              </a:avLst>
            </a:prstGeom>
            <a:solidFill>
              <a:schemeClr val="bg1"/>
            </a:solidFill>
            <a:ln w="25400">
              <a:solidFill>
                <a:srgbClr val="4485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 sz="1000"/>
            </a:p>
          </p:txBody>
        </p:sp>
        <p:pic>
          <p:nvPicPr>
            <p:cNvPr id="70" name="그림 69"/>
            <p:cNvPicPr>
              <a:picLocks noChangeAspect="1"/>
            </p:cNvPicPr>
            <p:nvPr/>
          </p:nvPicPr>
          <p:blipFill rotWithShape="1">
            <a:blip r:embed="rId5"/>
            <a:srcRect l="11840" t="14430" r="10640" b="36360"/>
            <a:stretch>
              <a:fillRect/>
            </a:stretch>
          </p:blipFill>
          <p:spPr>
            <a:xfrm>
              <a:off x="1758900" y="3635814"/>
              <a:ext cx="773818" cy="438319"/>
            </a:xfrm>
            <a:prstGeom prst="rect">
              <a:avLst/>
            </a:prstGeom>
          </p:spPr>
        </p:pic>
        <p:pic>
          <p:nvPicPr>
            <p:cNvPr id="4098" name="Picture 2" descr="kubeflow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00301" y="2908466"/>
              <a:ext cx="799472" cy="7994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그룹 4"/>
          <p:cNvGrpSpPr/>
          <p:nvPr/>
        </p:nvGrpSpPr>
        <p:grpSpPr>
          <a:xfrm>
            <a:off x="4323246" y="798980"/>
            <a:ext cx="1342782" cy="1798949"/>
            <a:chOff x="5857109" y="1028029"/>
            <a:chExt cx="1342782" cy="1798949"/>
          </a:xfrm>
        </p:grpSpPr>
        <p:grpSp>
          <p:nvGrpSpPr>
            <p:cNvPr id="103" name="그룹 102"/>
            <p:cNvGrpSpPr/>
            <p:nvPr/>
          </p:nvGrpSpPr>
          <p:grpSpPr>
            <a:xfrm>
              <a:off x="5857109" y="1028029"/>
              <a:ext cx="1342782" cy="1342782"/>
              <a:chOff x="4265005" y="908318"/>
              <a:chExt cx="1342782" cy="1342782"/>
            </a:xfrm>
          </p:grpSpPr>
          <p:grpSp>
            <p:nvGrpSpPr>
              <p:cNvPr id="104" name="Group 52"/>
              <p:cNvGrpSpPr/>
              <p:nvPr/>
            </p:nvGrpSpPr>
            <p:grpSpPr>
              <a:xfrm>
                <a:off x="4265005" y="908318"/>
                <a:ext cx="1342782" cy="1342782"/>
                <a:chOff x="6188154" y="1459881"/>
                <a:chExt cx="1342782" cy="1342782"/>
              </a:xfrm>
            </p:grpSpPr>
            <p:sp>
              <p:nvSpPr>
                <p:cNvPr id="106" name="타원 105"/>
                <p:cNvSpPr/>
                <p:nvPr/>
              </p:nvSpPr>
              <p:spPr>
                <a:xfrm>
                  <a:off x="6188154" y="1459881"/>
                  <a:ext cx="1342782" cy="1342782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254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pic>
              <p:nvPicPr>
                <p:cNvPr id="107" name="그림 22"/>
                <p:cNvPicPr>
                  <a:picLocks noChangeAspect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188154" y="1797802"/>
                  <a:ext cx="1342782" cy="621602"/>
                </a:xfrm>
                <a:prstGeom prst="rect">
                  <a:avLst/>
                </a:prstGeom>
              </p:spPr>
            </p:pic>
          </p:grpSp>
          <p:pic>
            <p:nvPicPr>
              <p:cNvPr id="105" name="Picture 8" descr="User icon"/>
              <p:cNvPicPr>
                <a:picLocks noChangeAspect="1" noChangeArrowheads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23860" y="1489536"/>
                <a:ext cx="493745" cy="4937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08" name="오른쪽 화살표 107"/>
            <p:cNvSpPr/>
            <p:nvPr/>
          </p:nvSpPr>
          <p:spPr>
            <a:xfrm rot="16200000">
              <a:off x="6141250" y="2250087"/>
              <a:ext cx="489704" cy="664078"/>
            </a:xfrm>
            <a:prstGeom prst="rightArrow">
              <a:avLst/>
            </a:prstGeom>
            <a:solidFill>
              <a:srgbClr val="FF0000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cxnSp>
        <p:nvCxnSpPr>
          <p:cNvPr id="54" name="직선 연결선 53"/>
          <p:cNvCxnSpPr/>
          <p:nvPr/>
        </p:nvCxnSpPr>
        <p:spPr>
          <a:xfrm flipV="1">
            <a:off x="3584115" y="3248918"/>
            <a:ext cx="807704" cy="19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/>
          <p:cNvCxnSpPr/>
          <p:nvPr/>
        </p:nvCxnSpPr>
        <p:spPr>
          <a:xfrm>
            <a:off x="5302347" y="3209291"/>
            <a:ext cx="914087" cy="45288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/>
          <p:cNvGrpSpPr/>
          <p:nvPr/>
        </p:nvGrpSpPr>
        <p:grpSpPr>
          <a:xfrm>
            <a:off x="5763183" y="2509837"/>
            <a:ext cx="1095932" cy="1504653"/>
            <a:chOff x="8157883" y="2594211"/>
            <a:chExt cx="1095932" cy="1504653"/>
          </a:xfrm>
        </p:grpSpPr>
        <p:pic>
          <p:nvPicPr>
            <p:cNvPr id="40" name="Picture 2" descr="storage icon pngì ëí ì´ë¯¸ì§ ê²ìê²°ê³¼"/>
            <p:cNvPicPr>
              <a:picLocks noChangeAspect="1" noChangeArrowheads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45" r="5245"/>
            <a:stretch/>
          </p:blipFill>
          <p:spPr bwMode="auto">
            <a:xfrm>
              <a:off x="8474055" y="3252841"/>
              <a:ext cx="734021" cy="8044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1" name="그룹 40"/>
            <p:cNvGrpSpPr/>
            <p:nvPr/>
          </p:nvGrpSpPr>
          <p:grpSpPr>
            <a:xfrm>
              <a:off x="8512258" y="2594211"/>
              <a:ext cx="741557" cy="664955"/>
              <a:chOff x="1462178" y="2067319"/>
              <a:chExt cx="422900" cy="379215"/>
            </a:xfrm>
          </p:grpSpPr>
          <p:pic>
            <p:nvPicPr>
              <p:cNvPr id="42" name="Picture 4" descr="rook ceph logoì ëí ì´ë¯¸ì§ ê²ìê²°ê³¼"/>
              <p:cNvPicPr>
                <a:picLocks noChangeAspect="1" noChangeArrowheads="1"/>
              </p:cNvPicPr>
              <p:nvPr/>
            </p:nvPicPr>
            <p:blipFill rotWithShape="1">
              <a:blip r:embed="rId12" cstate="print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ackgroundRemoval t="5093" b="94907" l="0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5627" t="29344" r="25720" b="25184"/>
              <a:stretch/>
            </p:blipFill>
            <p:spPr bwMode="auto">
              <a:xfrm>
                <a:off x="1510027" y="2221588"/>
                <a:ext cx="260734" cy="2249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3" name="TextBox 42"/>
              <p:cNvSpPr txBox="1"/>
              <p:nvPr/>
            </p:nvSpPr>
            <p:spPr>
              <a:xfrm>
                <a:off x="1462178" y="2067319"/>
                <a:ext cx="422900" cy="2106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b="1" dirty="0" smtClean="0"/>
                  <a:t>Rook</a:t>
                </a:r>
                <a:endParaRPr lang="ko-KR" altLang="en-US" sz="1200" b="1" dirty="0"/>
              </a:p>
            </p:txBody>
          </p:sp>
        </p:grpSp>
        <p:pic>
          <p:nvPicPr>
            <p:cNvPr id="44" name="그림 43"/>
            <p:cNvPicPr>
              <a:picLocks noChangeAspect="1"/>
            </p:cNvPicPr>
            <p:nvPr/>
          </p:nvPicPr>
          <p:blipFill rotWithShape="1">
            <a:blip r:embed="rId5"/>
            <a:srcRect l="11840" t="14430" r="10640" b="36360"/>
            <a:stretch>
              <a:fillRect/>
            </a:stretch>
          </p:blipFill>
          <p:spPr>
            <a:xfrm>
              <a:off x="8157883" y="3660545"/>
              <a:ext cx="773818" cy="438319"/>
            </a:xfrm>
            <a:prstGeom prst="rect">
              <a:avLst/>
            </a:prstGeom>
          </p:spPr>
        </p:pic>
      </p:grp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8" r="3158" b="9763"/>
          <a:stretch/>
        </p:blipFill>
        <p:spPr>
          <a:xfrm>
            <a:off x="5681562" y="702033"/>
            <a:ext cx="1576390" cy="993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251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11607" y="1775389"/>
            <a:ext cx="9119286" cy="4572000"/>
          </a:xfrm>
          <a:prstGeom prst="rect">
            <a:avLst/>
          </a:prstGeom>
          <a:ln w="3175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 smtClean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 smtClean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 smtClean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 smtClean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 smtClean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0070C0"/>
              </a:solidFill>
              <a:latin typeface="맑은 고딕 (본문)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22981" y="1396348"/>
            <a:ext cx="10840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For </a:t>
            </a:r>
            <a:r>
              <a:rPr lang="en-US" altLang="ko-KR" b="1" dirty="0" smtClean="0">
                <a:solidFill>
                  <a:srgbClr val="FF0000"/>
                </a:solidFill>
              </a:rPr>
              <a:t>NUC1</a:t>
            </a:r>
            <a:endParaRPr lang="ko-KR" altLang="en-US" dirty="0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09" r="9296"/>
          <a:stretch/>
        </p:blipFill>
        <p:spPr>
          <a:xfrm>
            <a:off x="7359157" y="383994"/>
            <a:ext cx="1493670" cy="982016"/>
          </a:xfrm>
          <a:prstGeom prst="rect">
            <a:avLst/>
          </a:prstGeom>
        </p:spPr>
      </p:pic>
      <p:pic>
        <p:nvPicPr>
          <p:cNvPr id="27" name="Picture 2" descr="http://publicdomainvectors.org/photos/Anonymous_Keyboard_1_ic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0753" y="902472"/>
            <a:ext cx="1079726" cy="107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205358" y="1848019"/>
            <a:ext cx="8148067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In </a:t>
            </a:r>
            <a:r>
              <a:rPr lang="en-US" altLang="ko-KR" dirty="0" err="1"/>
              <a:t>Spawner</a:t>
            </a:r>
            <a:r>
              <a:rPr lang="en-US" altLang="ko-KR" dirty="0"/>
              <a:t> page, you can choose container image and the size of resources to create a </a:t>
            </a:r>
            <a:r>
              <a:rPr lang="en-US" altLang="ko-KR" dirty="0" err="1" smtClean="0"/>
              <a:t>Jupyter</a:t>
            </a:r>
            <a:r>
              <a:rPr lang="en-US" altLang="ko-KR" dirty="0" smtClean="0"/>
              <a:t> Notebook container for Machine Learning</a:t>
            </a:r>
            <a:endParaRPr lang="en-US" altLang="ko-KR" dirty="0"/>
          </a:p>
          <a:p>
            <a:endParaRPr lang="en-US" altLang="ko-KR" dirty="0" smtClean="0">
              <a:solidFill>
                <a:srgbClr val="FF0000"/>
              </a:solidFill>
            </a:endParaRPr>
          </a:p>
          <a:p>
            <a:r>
              <a:rPr lang="en-US" altLang="ko-KR" dirty="0"/>
              <a:t>Select or enter the options as below</a:t>
            </a:r>
          </a:p>
          <a:p>
            <a:r>
              <a:rPr lang="en-US" altLang="ko-KR" b="1" dirty="0"/>
              <a:t>Image: </a:t>
            </a:r>
            <a:r>
              <a:rPr lang="en-US" altLang="ko-KR" dirty="0"/>
              <a:t>gcr.io/</a:t>
            </a:r>
            <a:r>
              <a:rPr lang="en-US" altLang="ko-KR" dirty="0" err="1"/>
              <a:t>kubeflow</a:t>
            </a:r>
            <a:r>
              <a:rPr lang="en-US" altLang="ko-KR" dirty="0"/>
              <a:t>-images-public/tensorflow-</a:t>
            </a:r>
            <a:r>
              <a:rPr lang="en-US" altLang="ko-KR" dirty="0">
                <a:solidFill>
                  <a:srgbClr val="FF0000"/>
                </a:solidFill>
              </a:rPr>
              <a:t>1.9.0</a:t>
            </a:r>
            <a:r>
              <a:rPr lang="en-US" altLang="ko-KR" dirty="0"/>
              <a:t>-notebook-</a:t>
            </a:r>
            <a:r>
              <a:rPr lang="en-US" altLang="ko-KR" dirty="0">
                <a:solidFill>
                  <a:srgbClr val="FF0000"/>
                </a:solidFill>
              </a:rPr>
              <a:t>cpu</a:t>
            </a:r>
            <a:r>
              <a:rPr lang="en-US" altLang="ko-KR" dirty="0"/>
              <a:t>:v0.3.1</a:t>
            </a:r>
          </a:p>
          <a:p>
            <a:r>
              <a:rPr lang="en-US" altLang="ko-KR" b="1" dirty="0"/>
              <a:t>CPU: </a:t>
            </a:r>
            <a:r>
              <a:rPr lang="en-US" altLang="ko-KR" dirty="0"/>
              <a:t>2</a:t>
            </a:r>
          </a:p>
          <a:p>
            <a:r>
              <a:rPr lang="en-US" altLang="ko-KR" b="1" dirty="0"/>
              <a:t>Memory: </a:t>
            </a:r>
            <a:r>
              <a:rPr lang="en-US" altLang="ko-KR" dirty="0"/>
              <a:t>2Gi</a:t>
            </a:r>
          </a:p>
          <a:p>
            <a:endParaRPr lang="en-US" altLang="ko-KR" dirty="0">
              <a:solidFill>
                <a:srgbClr val="FF0000"/>
              </a:solidFill>
            </a:endParaRPr>
          </a:p>
          <a:p>
            <a:endParaRPr lang="en-US" altLang="ko-KR" dirty="0" smtClean="0">
              <a:solidFill>
                <a:srgbClr val="FF0000"/>
              </a:solidFill>
            </a:endParaRPr>
          </a:p>
          <a:p>
            <a:endParaRPr lang="en-US" altLang="ko-KR" dirty="0">
              <a:solidFill>
                <a:srgbClr val="FF0000"/>
              </a:solidFill>
            </a:endParaRPr>
          </a:p>
          <a:p>
            <a:endParaRPr lang="en-US" altLang="ko-KR" dirty="0" smtClean="0">
              <a:solidFill>
                <a:srgbClr val="FF0000"/>
              </a:solidFill>
            </a:endParaRPr>
          </a:p>
          <a:p>
            <a:endParaRPr lang="en-US" altLang="ko-KR" dirty="0">
              <a:solidFill>
                <a:srgbClr val="FF0000"/>
              </a:solidFill>
            </a:endParaRPr>
          </a:p>
          <a:p>
            <a:endParaRPr lang="en-US" altLang="ko-KR" dirty="0" smtClean="0">
              <a:solidFill>
                <a:srgbClr val="FF0000"/>
              </a:solidFill>
            </a:endParaRPr>
          </a:p>
          <a:p>
            <a:endParaRPr lang="en-US" altLang="ko-KR" dirty="0">
              <a:solidFill>
                <a:srgbClr val="FF0000"/>
              </a:solidFill>
            </a:endParaRPr>
          </a:p>
          <a:p>
            <a:endParaRPr lang="en-US" altLang="ko-KR" dirty="0" smtClean="0">
              <a:solidFill>
                <a:srgbClr val="FF0000"/>
              </a:solidFill>
            </a:endParaRPr>
          </a:p>
          <a:p>
            <a:endParaRPr lang="en-US" altLang="ko-KR" dirty="0">
              <a:solidFill>
                <a:srgbClr val="FF0000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/>
          <a:srcRect l="703" r="703"/>
          <a:stretch/>
        </p:blipFill>
        <p:spPr>
          <a:xfrm>
            <a:off x="3524419" y="3944781"/>
            <a:ext cx="4990931" cy="2272435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3427867" y="5856846"/>
            <a:ext cx="50874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cs typeface="Times New Roman" panose="02020603050405020304" pitchFamily="18" charset="0"/>
              </a:rPr>
              <a:t>Click Spawn Button and </a:t>
            </a:r>
            <a:r>
              <a:rPr lang="en-US" altLang="ko-KR" dirty="0">
                <a:cs typeface="Times New Roman" panose="02020603050405020304" pitchFamily="18" charset="0"/>
              </a:rPr>
              <a:t>y</a:t>
            </a:r>
            <a:r>
              <a:rPr lang="en-US" altLang="ko-KR" dirty="0" smtClean="0">
                <a:cs typeface="Times New Roman" panose="02020603050405020304" pitchFamily="18" charset="0"/>
              </a:rPr>
              <a:t>ou </a:t>
            </a:r>
            <a:r>
              <a:rPr lang="en-US" altLang="ko-KR" dirty="0">
                <a:cs typeface="Times New Roman" panose="02020603050405020304" pitchFamily="18" charset="0"/>
              </a:rPr>
              <a:t>need to wait for a while</a:t>
            </a:r>
          </a:p>
        </p:txBody>
      </p:sp>
      <p:grpSp>
        <p:nvGrpSpPr>
          <p:cNvPr id="7" name="그룹 6"/>
          <p:cNvGrpSpPr/>
          <p:nvPr/>
        </p:nvGrpSpPr>
        <p:grpSpPr>
          <a:xfrm>
            <a:off x="269502" y="3969948"/>
            <a:ext cx="2916707" cy="2275961"/>
            <a:chOff x="269502" y="3969948"/>
            <a:chExt cx="2916707" cy="2275961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9502" y="3969948"/>
              <a:ext cx="2886714" cy="2238575"/>
            </a:xfrm>
            <a:prstGeom prst="rect">
              <a:avLst/>
            </a:prstGeom>
          </p:spPr>
        </p:pic>
        <p:sp>
          <p:nvSpPr>
            <p:cNvPr id="12" name="직사각형 11"/>
            <p:cNvSpPr/>
            <p:nvPr/>
          </p:nvSpPr>
          <p:spPr>
            <a:xfrm>
              <a:off x="270183" y="4565136"/>
              <a:ext cx="2886714" cy="23494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270183" y="5055830"/>
              <a:ext cx="2886714" cy="23494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270183" y="5339591"/>
              <a:ext cx="2886714" cy="23494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299495" y="6010960"/>
              <a:ext cx="2886714" cy="23494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9" name="직사각형 18"/>
          <p:cNvSpPr/>
          <p:nvPr/>
        </p:nvSpPr>
        <p:spPr>
          <a:xfrm>
            <a:off x="0" y="0"/>
            <a:ext cx="6713920" cy="10772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rgbClr val="0070C0"/>
                </a:solidFill>
                <a:latin typeface="+mj-ea"/>
                <a:ea typeface="+mj-ea"/>
              </a:rPr>
              <a:t>#1-2 Deploy a ML Container</a:t>
            </a:r>
            <a:r>
              <a:rPr lang="en-US" altLang="ko-KR" sz="3200" dirty="0" smtClean="0">
                <a:solidFill>
                  <a:srgbClr val="0070C0"/>
                </a:solidFill>
                <a:latin typeface="+mj-ea"/>
              </a:rPr>
              <a:t>:</a:t>
            </a:r>
            <a:endParaRPr lang="en-US" altLang="ko-KR" sz="3200" dirty="0" smtClean="0">
              <a:solidFill>
                <a:srgbClr val="0070C0"/>
              </a:solidFill>
              <a:latin typeface="+mj-ea"/>
              <a:ea typeface="+mj-ea"/>
            </a:endParaRPr>
          </a:p>
          <a:p>
            <a:r>
              <a:rPr lang="en-US" altLang="ko-KR" sz="3200" dirty="0">
                <a:solidFill>
                  <a:srgbClr val="0070C0"/>
                </a:solidFill>
                <a:latin typeface="+mj-ea"/>
              </a:rPr>
              <a:t>Create </a:t>
            </a:r>
            <a:r>
              <a:rPr lang="en-US" altLang="ko-KR" sz="3200" dirty="0" smtClean="0">
                <a:solidFill>
                  <a:srgbClr val="0070C0"/>
                </a:solidFill>
                <a:latin typeface="+mj-ea"/>
              </a:rPr>
              <a:t>a </a:t>
            </a:r>
            <a:r>
              <a:rPr lang="en-US" altLang="ko-KR" sz="3200" dirty="0" err="1" smtClean="0">
                <a:solidFill>
                  <a:srgbClr val="0070C0"/>
                </a:solidFill>
                <a:latin typeface="+mj-ea"/>
              </a:rPr>
              <a:t>Jupyter</a:t>
            </a:r>
            <a:r>
              <a:rPr lang="en-US" altLang="ko-KR" sz="3200" dirty="0" smtClean="0">
                <a:solidFill>
                  <a:srgbClr val="0070C0"/>
                </a:solidFill>
                <a:latin typeface="+mj-ea"/>
              </a:rPr>
              <a:t> Notebook (2/3)</a:t>
            </a:r>
            <a:endParaRPr lang="ko-KR" altLang="en-US" sz="3200" dirty="0">
              <a:solidFill>
                <a:srgbClr val="0070C0"/>
              </a:solidFill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000975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11607" y="1775389"/>
            <a:ext cx="9119286" cy="4608000"/>
          </a:xfrm>
          <a:prstGeom prst="rect">
            <a:avLst/>
          </a:prstGeom>
          <a:ln w="3175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 smtClean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 smtClean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 smtClean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 smtClean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 smtClean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0070C0"/>
              </a:solidFill>
              <a:latin typeface="맑은 고딕 (본문)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81792" y="1366010"/>
            <a:ext cx="10840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For </a:t>
            </a:r>
            <a:r>
              <a:rPr lang="en-US" altLang="ko-KR" b="1" dirty="0" smtClean="0">
                <a:solidFill>
                  <a:srgbClr val="FF0000"/>
                </a:solidFill>
              </a:rPr>
              <a:t>NUC1</a:t>
            </a:r>
            <a:endParaRPr lang="ko-KR" altLang="en-US" dirty="0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09" r="9296"/>
          <a:stretch/>
        </p:blipFill>
        <p:spPr>
          <a:xfrm>
            <a:off x="7359157" y="383994"/>
            <a:ext cx="1493670" cy="982016"/>
          </a:xfrm>
          <a:prstGeom prst="rect">
            <a:avLst/>
          </a:prstGeom>
        </p:spPr>
      </p:pic>
      <p:pic>
        <p:nvPicPr>
          <p:cNvPr id="27" name="Picture 2" descr="http://publicdomainvectors.org/photos/Anonymous_Keyboard_1_ic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0753" y="902472"/>
            <a:ext cx="1079726" cy="107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205358" y="1848019"/>
            <a:ext cx="8148067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 smtClean="0">
                <a:cs typeface="Times New Roman" panose="02020603050405020304" pitchFamily="18" charset="0"/>
              </a:rPr>
              <a:t>You can see your </a:t>
            </a:r>
            <a:r>
              <a:rPr lang="en-US" altLang="ko-KR" sz="1600" dirty="0" err="1">
                <a:cs typeface="Times New Roman" panose="02020603050405020304" pitchFamily="18" charset="0"/>
              </a:rPr>
              <a:t>J</a:t>
            </a:r>
            <a:r>
              <a:rPr lang="en-US" altLang="ko-KR" sz="1600" dirty="0" err="1" smtClean="0">
                <a:cs typeface="Times New Roman" panose="02020603050405020304" pitchFamily="18" charset="0"/>
              </a:rPr>
              <a:t>upyter</a:t>
            </a:r>
            <a:r>
              <a:rPr lang="en-US" altLang="ko-KR" sz="1600" dirty="0" smtClean="0">
                <a:cs typeface="Times New Roman" panose="02020603050405020304" pitchFamily="18" charset="0"/>
              </a:rPr>
              <a:t> notebook container is deployed as a pod on cluster</a:t>
            </a:r>
          </a:p>
          <a:p>
            <a:r>
              <a:rPr lang="en-US" altLang="ko-KR" sz="1600" dirty="0">
                <a:solidFill>
                  <a:srgbClr val="FF0000"/>
                </a:solidFill>
                <a:latin typeface="맑은 고딕 (본문)"/>
                <a:cs typeface="Times New Roman" panose="02020603050405020304" pitchFamily="18" charset="0"/>
              </a:rPr>
              <a:t>$ </a:t>
            </a:r>
            <a:r>
              <a:rPr lang="en-US" altLang="ko-KR" sz="1600" dirty="0" err="1" smtClean="0">
                <a:cs typeface="Times New Roman" panose="02020603050405020304" pitchFamily="18" charset="0"/>
              </a:rPr>
              <a:t>kubectl</a:t>
            </a:r>
            <a:r>
              <a:rPr lang="en-US" altLang="ko-KR" sz="1600" dirty="0" smtClean="0">
                <a:cs typeface="Times New Roman" panose="02020603050405020304" pitchFamily="18" charset="0"/>
              </a:rPr>
              <a:t> get pods –n </a:t>
            </a:r>
            <a:r>
              <a:rPr lang="en-US" altLang="ko-KR" sz="1600" dirty="0" err="1" smtClean="0">
                <a:cs typeface="Times New Roman" panose="02020603050405020304" pitchFamily="18" charset="0"/>
              </a:rPr>
              <a:t>kubeflow</a:t>
            </a:r>
            <a:endParaRPr lang="en-US" altLang="ko-KR" sz="1600" dirty="0" smtClean="0">
              <a:cs typeface="Times New Roman" panose="02020603050405020304" pitchFamily="18" charset="0"/>
            </a:endParaRPr>
          </a:p>
          <a:p>
            <a:endParaRPr lang="en-US" altLang="ko-KR" sz="1600" dirty="0">
              <a:cs typeface="Times New Roman" panose="02020603050405020304" pitchFamily="18" charset="0"/>
            </a:endParaRPr>
          </a:p>
          <a:p>
            <a:endParaRPr lang="ko-KR" altLang="en-US" sz="1600" dirty="0">
              <a:cs typeface="Times New Roman" panose="02020603050405020304" pitchFamily="18" charset="0"/>
            </a:endParaRPr>
          </a:p>
          <a:p>
            <a:endParaRPr lang="ko-KR" altLang="en-US" sz="1600" dirty="0">
              <a:cs typeface="Times New Roman" panose="02020603050405020304" pitchFamily="18" charset="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270" y="2509738"/>
            <a:ext cx="4738117" cy="1049861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0" y="0"/>
            <a:ext cx="6713920" cy="10772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rgbClr val="0070C0"/>
                </a:solidFill>
                <a:latin typeface="+mj-ea"/>
                <a:ea typeface="+mj-ea"/>
              </a:rPr>
              <a:t>#1-2 Deploy a ML Container</a:t>
            </a:r>
            <a:r>
              <a:rPr lang="en-US" altLang="ko-KR" sz="3200" dirty="0" smtClean="0">
                <a:solidFill>
                  <a:srgbClr val="0070C0"/>
                </a:solidFill>
                <a:latin typeface="+mj-ea"/>
              </a:rPr>
              <a:t>:</a:t>
            </a:r>
            <a:endParaRPr lang="en-US" altLang="ko-KR" sz="3200" dirty="0" smtClean="0">
              <a:solidFill>
                <a:srgbClr val="0070C0"/>
              </a:solidFill>
              <a:latin typeface="+mj-ea"/>
              <a:ea typeface="+mj-ea"/>
            </a:endParaRPr>
          </a:p>
          <a:p>
            <a:r>
              <a:rPr lang="en-US" altLang="ko-KR" sz="3200" dirty="0">
                <a:solidFill>
                  <a:srgbClr val="0070C0"/>
                </a:solidFill>
                <a:latin typeface="+mj-ea"/>
              </a:rPr>
              <a:t>Create </a:t>
            </a:r>
            <a:r>
              <a:rPr lang="en-US" altLang="ko-KR" sz="3200" dirty="0" smtClean="0">
                <a:solidFill>
                  <a:srgbClr val="0070C0"/>
                </a:solidFill>
                <a:latin typeface="+mj-ea"/>
              </a:rPr>
              <a:t>a </a:t>
            </a:r>
            <a:r>
              <a:rPr lang="en-US" altLang="ko-KR" sz="3200" dirty="0" err="1" smtClean="0">
                <a:solidFill>
                  <a:srgbClr val="0070C0"/>
                </a:solidFill>
                <a:latin typeface="+mj-ea"/>
              </a:rPr>
              <a:t>Jupyter</a:t>
            </a:r>
            <a:r>
              <a:rPr lang="en-US" altLang="ko-KR" sz="3200" dirty="0" smtClean="0">
                <a:solidFill>
                  <a:srgbClr val="0070C0"/>
                </a:solidFill>
                <a:latin typeface="+mj-ea"/>
              </a:rPr>
              <a:t> Notebook (3/3)</a:t>
            </a:r>
            <a:endParaRPr lang="ko-KR" altLang="en-US" sz="3200" dirty="0">
              <a:solidFill>
                <a:srgbClr val="0070C0"/>
              </a:solidFill>
              <a:latin typeface="+mj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1270" y="4164159"/>
            <a:ext cx="6442650" cy="1817574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205357" y="3763096"/>
            <a:ext cx="814806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 smtClean="0">
                <a:cs typeface="Times New Roman" panose="02020603050405020304" pitchFamily="18" charset="0"/>
              </a:rPr>
              <a:t>Now your </a:t>
            </a:r>
            <a:r>
              <a:rPr lang="en-US" altLang="ko-KR" sz="1600" dirty="0" err="1">
                <a:cs typeface="Times New Roman" panose="02020603050405020304" pitchFamily="18" charset="0"/>
              </a:rPr>
              <a:t>J</a:t>
            </a:r>
            <a:r>
              <a:rPr lang="en-US" altLang="ko-KR" sz="1600" dirty="0" err="1" smtClean="0">
                <a:cs typeface="Times New Roman" panose="02020603050405020304" pitchFamily="18" charset="0"/>
              </a:rPr>
              <a:t>upyter</a:t>
            </a:r>
            <a:r>
              <a:rPr lang="en-US" altLang="ko-KR" sz="1600" dirty="0" smtClean="0">
                <a:cs typeface="Times New Roman" panose="02020603050405020304" pitchFamily="18" charset="0"/>
              </a:rPr>
              <a:t> notebook is created… </a:t>
            </a:r>
          </a:p>
        </p:txBody>
      </p:sp>
    </p:spTree>
    <p:extLst>
      <p:ext uri="{BB962C8B-B14F-4D97-AF65-F5344CB8AC3E}">
        <p14:creationId xmlns:p14="http://schemas.microsoft.com/office/powerpoint/2010/main" val="971683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102" y="3160700"/>
            <a:ext cx="5500414" cy="1322153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11607" y="1775389"/>
            <a:ext cx="9119286" cy="4608000"/>
          </a:xfrm>
          <a:prstGeom prst="rect">
            <a:avLst/>
          </a:prstGeom>
          <a:ln w="3175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 smtClean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 smtClean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 smtClean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 smtClean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 smtClean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0070C0"/>
              </a:solidFill>
              <a:latin typeface="맑은 고딕 (본문)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81792" y="1366010"/>
            <a:ext cx="12010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For </a:t>
            </a:r>
            <a:r>
              <a:rPr lang="en-US" altLang="ko-KR" b="1" dirty="0" smtClean="0">
                <a:solidFill>
                  <a:srgbClr val="FF0000"/>
                </a:solidFill>
              </a:rPr>
              <a:t>NUC01</a:t>
            </a:r>
            <a:endParaRPr lang="ko-KR" altLang="en-US" dirty="0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09" r="9296"/>
          <a:stretch/>
        </p:blipFill>
        <p:spPr>
          <a:xfrm>
            <a:off x="7359157" y="383994"/>
            <a:ext cx="1493670" cy="982016"/>
          </a:xfrm>
          <a:prstGeom prst="rect">
            <a:avLst/>
          </a:prstGeom>
        </p:spPr>
      </p:pic>
      <p:pic>
        <p:nvPicPr>
          <p:cNvPr id="27" name="Picture 2" descr="http://publicdomainvectors.org/photos/Anonymous_Keyboard_1_icon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0753" y="902472"/>
            <a:ext cx="1079726" cy="107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0" y="0"/>
            <a:ext cx="6583680" cy="10772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rgbClr val="0070C0"/>
                </a:solidFill>
                <a:latin typeface="+mj-ea"/>
                <a:ea typeface="+mj-ea"/>
              </a:rPr>
              <a:t>#2-1 Running Analytics code</a:t>
            </a:r>
            <a:r>
              <a:rPr lang="en-US" altLang="ko-KR" sz="3200" dirty="0" smtClean="0">
                <a:solidFill>
                  <a:srgbClr val="0070C0"/>
                </a:solidFill>
                <a:latin typeface="+mj-ea"/>
              </a:rPr>
              <a:t>:</a:t>
            </a:r>
            <a:endParaRPr lang="en-US" altLang="ko-KR" sz="3200" dirty="0" smtClean="0">
              <a:solidFill>
                <a:srgbClr val="0070C0"/>
              </a:solidFill>
              <a:latin typeface="+mj-ea"/>
              <a:ea typeface="+mj-ea"/>
            </a:endParaRPr>
          </a:p>
          <a:p>
            <a:r>
              <a:rPr lang="en-US" altLang="ko-KR" sz="3200" dirty="0" smtClean="0">
                <a:solidFill>
                  <a:srgbClr val="0070C0"/>
                </a:solidFill>
                <a:latin typeface="+mj-ea"/>
              </a:rPr>
              <a:t>Running a Sample ML Code (1/3)</a:t>
            </a:r>
            <a:endParaRPr lang="ko-KR" altLang="en-US" sz="3200" dirty="0">
              <a:solidFill>
                <a:srgbClr val="0070C0"/>
              </a:solidFill>
              <a:latin typeface="+mj-ea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089825" y="4103497"/>
            <a:ext cx="923788" cy="23494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205357" y="1858243"/>
            <a:ext cx="864747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/>
              <a:t>Download sample notebook including MNIST Machine Learning Code</a:t>
            </a:r>
          </a:p>
          <a:p>
            <a:r>
              <a:rPr lang="en-US" altLang="ko-KR" dirty="0">
                <a:solidFill>
                  <a:srgbClr val="FF0000"/>
                </a:solidFill>
                <a:latin typeface="맑은 고딕 (본문)"/>
                <a:cs typeface="Times New Roman" panose="02020603050405020304" pitchFamily="18" charset="0"/>
              </a:rPr>
              <a:t>$ </a:t>
            </a:r>
            <a:r>
              <a:rPr lang="en-US" altLang="ko-KR" dirty="0" err="1" smtClean="0">
                <a:cs typeface="Times New Roman" panose="02020603050405020304" pitchFamily="18" charset="0"/>
              </a:rPr>
              <a:t>git</a:t>
            </a:r>
            <a:r>
              <a:rPr lang="en-US" altLang="ko-KR" dirty="0" smtClean="0">
                <a:cs typeface="Times New Roman" panose="02020603050405020304" pitchFamily="18" charset="0"/>
              </a:rPr>
              <a:t> clone </a:t>
            </a:r>
            <a:r>
              <a:rPr lang="ko-KR" altLang="en-US" dirty="0" smtClean="0"/>
              <a:t>https</a:t>
            </a:r>
            <a:r>
              <a:rPr lang="ko-KR" altLang="en-US" dirty="0"/>
              <a:t>://</a:t>
            </a:r>
            <a:r>
              <a:rPr lang="ko-KR" altLang="en-US" dirty="0" smtClean="0"/>
              <a:t>github.com/aymericdamien/TensorFlow-Examples/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Or </a:t>
            </a:r>
            <a:r>
              <a:rPr lang="en-US" altLang="ko-KR" dirty="0"/>
              <a:t>Download from web browser as below</a:t>
            </a:r>
            <a:r>
              <a:rPr lang="en-US" altLang="ko-KR" dirty="0" smtClean="0"/>
              <a:t>. (you </a:t>
            </a:r>
            <a:r>
              <a:rPr lang="en-US" altLang="ko-KR" dirty="0"/>
              <a:t>need to unzip the </a:t>
            </a:r>
            <a:r>
              <a:rPr lang="en-US" altLang="ko-KR" dirty="0" smtClean="0"/>
              <a:t>file)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81792" y="6444592"/>
            <a:ext cx="60565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https://github.com/aymericdamien/TensorFlow-Examples/</a:t>
            </a:r>
            <a:endParaRPr lang="en-US" altLang="ko-KR" dirty="0"/>
          </a:p>
        </p:txBody>
      </p:sp>
      <p:sp>
        <p:nvSpPr>
          <p:cNvPr id="16" name="직사각형 15"/>
          <p:cNvSpPr/>
          <p:nvPr/>
        </p:nvSpPr>
        <p:spPr>
          <a:xfrm>
            <a:off x="205356" y="4622271"/>
            <a:ext cx="892553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/>
              <a:t>TensorFlow-Examples-master\notebooks\3_NeuralNetwork</a:t>
            </a:r>
            <a:r>
              <a:rPr lang="en-US" altLang="ko-KR" dirty="0" smtClean="0"/>
              <a:t>\</a:t>
            </a:r>
            <a:r>
              <a:rPr lang="en-US" altLang="ko-KR" dirty="0" err="1" smtClean="0">
                <a:solidFill>
                  <a:srgbClr val="FF0000"/>
                </a:solidFill>
              </a:rPr>
              <a:t>convolutional_network.ipynb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endParaRPr lang="en-US" altLang="ko-KR" dirty="0" smtClean="0">
              <a:solidFill>
                <a:srgbClr val="FF0000"/>
              </a:solidFill>
            </a:endParaRPr>
          </a:p>
          <a:p>
            <a:r>
              <a:rPr lang="en-US" altLang="ko-KR" dirty="0" smtClean="0"/>
              <a:t>We will upload </a:t>
            </a:r>
            <a:r>
              <a:rPr lang="en-US" altLang="ko-KR" dirty="0"/>
              <a:t>the sample notebook </a:t>
            </a:r>
            <a:r>
              <a:rPr lang="en-US" altLang="ko-KR" dirty="0" smtClean="0"/>
              <a:t>on your </a:t>
            </a:r>
            <a:r>
              <a:rPr lang="en-US" altLang="ko-KR" dirty="0" err="1" smtClean="0"/>
              <a:t>Jupyter</a:t>
            </a:r>
            <a:r>
              <a:rPr lang="en-US" altLang="ko-KR" dirty="0" smtClean="0"/>
              <a:t> and run it. </a:t>
            </a:r>
          </a:p>
          <a:p>
            <a:r>
              <a:rPr lang="en-US" altLang="ko-KR" dirty="0" smtClean="0"/>
              <a:t>The notebook include </a:t>
            </a:r>
            <a:r>
              <a:rPr lang="en-US" altLang="ko-KR" dirty="0"/>
              <a:t>MNIST machine </a:t>
            </a:r>
            <a:r>
              <a:rPr lang="en-US" altLang="ko-KR" dirty="0" smtClean="0"/>
              <a:t>learning example code.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30925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11607" y="1775389"/>
            <a:ext cx="9119286" cy="4608000"/>
          </a:xfrm>
          <a:prstGeom prst="rect">
            <a:avLst/>
          </a:prstGeom>
          <a:ln w="3175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 smtClean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 smtClean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 smtClean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 smtClean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 smtClean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0070C0"/>
              </a:solidFill>
              <a:latin typeface="맑은 고딕 (본문)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81792" y="1366010"/>
            <a:ext cx="10840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For </a:t>
            </a:r>
            <a:r>
              <a:rPr lang="en-US" altLang="ko-KR" b="1" dirty="0" smtClean="0">
                <a:solidFill>
                  <a:srgbClr val="FF0000"/>
                </a:solidFill>
              </a:rPr>
              <a:t>NUC1</a:t>
            </a:r>
            <a:endParaRPr lang="ko-KR" altLang="en-US" dirty="0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09" r="9296"/>
          <a:stretch/>
        </p:blipFill>
        <p:spPr>
          <a:xfrm>
            <a:off x="7359157" y="383994"/>
            <a:ext cx="1493670" cy="982016"/>
          </a:xfrm>
          <a:prstGeom prst="rect">
            <a:avLst/>
          </a:prstGeom>
        </p:spPr>
      </p:pic>
      <p:pic>
        <p:nvPicPr>
          <p:cNvPr id="27" name="Picture 2" descr="http://publicdomainvectors.org/photos/Anonymous_Keyboard_1_ic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0753" y="902472"/>
            <a:ext cx="1079726" cy="107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0" y="0"/>
            <a:ext cx="6583680" cy="10772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rgbClr val="0070C0"/>
                </a:solidFill>
                <a:latin typeface="+mj-ea"/>
                <a:ea typeface="+mj-ea"/>
              </a:rPr>
              <a:t>#2-1 Running Analytics code</a:t>
            </a:r>
            <a:r>
              <a:rPr lang="en-US" altLang="ko-KR" sz="3200" dirty="0" smtClean="0">
                <a:solidFill>
                  <a:srgbClr val="0070C0"/>
                </a:solidFill>
                <a:latin typeface="+mj-ea"/>
              </a:rPr>
              <a:t>:</a:t>
            </a:r>
            <a:endParaRPr lang="en-US" altLang="ko-KR" sz="3200" dirty="0" smtClean="0">
              <a:solidFill>
                <a:srgbClr val="0070C0"/>
              </a:solidFill>
              <a:latin typeface="+mj-ea"/>
              <a:ea typeface="+mj-ea"/>
            </a:endParaRPr>
          </a:p>
          <a:p>
            <a:r>
              <a:rPr lang="en-US" altLang="ko-KR" sz="3200" dirty="0" smtClean="0">
                <a:solidFill>
                  <a:srgbClr val="0070C0"/>
                </a:solidFill>
                <a:latin typeface="+mj-ea"/>
              </a:rPr>
              <a:t>Running a Sample ML Code (2/3)</a:t>
            </a:r>
            <a:endParaRPr lang="ko-KR" altLang="en-US" sz="3200" dirty="0">
              <a:solidFill>
                <a:srgbClr val="0070C0"/>
              </a:solidFill>
              <a:latin typeface="+mj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/>
          <a:srcRect t="683"/>
          <a:stretch/>
        </p:blipFill>
        <p:spPr>
          <a:xfrm>
            <a:off x="205357" y="2196330"/>
            <a:ext cx="5591844" cy="1566766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4726854" y="2862238"/>
            <a:ext cx="430033" cy="23494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03256" y="3618477"/>
            <a:ext cx="5071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Press upload button to upload the sample notebook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3256" y="4149559"/>
            <a:ext cx="5905860" cy="1260397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579102" y="5084244"/>
            <a:ext cx="1019039" cy="23494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303256" y="5440596"/>
            <a:ext cx="2905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Click it to open the notebook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5844193" y="2415479"/>
            <a:ext cx="323970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/>
              <a:t>Remember! we will use this file</a:t>
            </a:r>
          </a:p>
          <a:p>
            <a:r>
              <a:rPr lang="ko-KR" altLang="en-US" sz="1200" dirty="0" smtClean="0"/>
              <a:t>TensorFlow-Examples-master\notebooks\3_NeuralNetwork</a:t>
            </a:r>
            <a:r>
              <a:rPr lang="en-US" altLang="ko-KR" sz="1200" dirty="0" smtClean="0"/>
              <a:t>\</a:t>
            </a:r>
            <a:r>
              <a:rPr lang="en-US" altLang="ko-KR" sz="1200" dirty="0" err="1" smtClean="0">
                <a:solidFill>
                  <a:srgbClr val="FF0000"/>
                </a:solidFill>
              </a:rPr>
              <a:t>convolutional_network.ipynb</a:t>
            </a:r>
            <a:endParaRPr lang="en-US" altLang="ko-KR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6989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11607" y="1775389"/>
            <a:ext cx="9119286" cy="4680000"/>
          </a:xfrm>
          <a:prstGeom prst="rect">
            <a:avLst/>
          </a:prstGeom>
          <a:ln w="3175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 smtClean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 smtClean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 smtClean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 smtClean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 smtClean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0070C0"/>
              </a:solidFill>
              <a:latin typeface="맑은 고딕 (본문)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81792" y="1366010"/>
            <a:ext cx="10840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For </a:t>
            </a:r>
            <a:r>
              <a:rPr lang="en-US" altLang="ko-KR" b="1" dirty="0" smtClean="0">
                <a:solidFill>
                  <a:srgbClr val="FF0000"/>
                </a:solidFill>
              </a:rPr>
              <a:t>NUC1</a:t>
            </a:r>
            <a:endParaRPr lang="ko-KR" altLang="en-US" dirty="0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09" r="9296"/>
          <a:stretch/>
        </p:blipFill>
        <p:spPr>
          <a:xfrm>
            <a:off x="7359157" y="383994"/>
            <a:ext cx="1493670" cy="982016"/>
          </a:xfrm>
          <a:prstGeom prst="rect">
            <a:avLst/>
          </a:prstGeom>
        </p:spPr>
      </p:pic>
      <p:pic>
        <p:nvPicPr>
          <p:cNvPr id="27" name="Picture 2" descr="http://publicdomainvectors.org/photos/Anonymous_Keyboard_1_ic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0753" y="902472"/>
            <a:ext cx="1079726" cy="107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0" y="0"/>
            <a:ext cx="6583680" cy="10772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rgbClr val="0070C0"/>
                </a:solidFill>
                <a:latin typeface="+mj-ea"/>
                <a:ea typeface="+mj-ea"/>
              </a:rPr>
              <a:t>#2-1 Running Analytics code</a:t>
            </a:r>
            <a:r>
              <a:rPr lang="en-US" altLang="ko-KR" sz="3200" dirty="0" smtClean="0">
                <a:solidFill>
                  <a:srgbClr val="0070C0"/>
                </a:solidFill>
                <a:latin typeface="+mj-ea"/>
              </a:rPr>
              <a:t>:</a:t>
            </a:r>
            <a:endParaRPr lang="en-US" altLang="ko-KR" sz="3200" dirty="0" smtClean="0">
              <a:solidFill>
                <a:srgbClr val="0070C0"/>
              </a:solidFill>
              <a:latin typeface="+mj-ea"/>
              <a:ea typeface="+mj-ea"/>
            </a:endParaRPr>
          </a:p>
          <a:p>
            <a:r>
              <a:rPr lang="en-US" altLang="ko-KR" sz="3200" dirty="0" smtClean="0">
                <a:solidFill>
                  <a:srgbClr val="0070C0"/>
                </a:solidFill>
                <a:latin typeface="+mj-ea"/>
              </a:rPr>
              <a:t>Running a Sample ML Code (3/3)</a:t>
            </a:r>
            <a:endParaRPr lang="ko-KR" altLang="en-US" sz="3200" dirty="0">
              <a:solidFill>
                <a:srgbClr val="0070C0"/>
              </a:solidFill>
              <a:latin typeface="+mj-ea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193" y="4224891"/>
            <a:ext cx="4851702" cy="1911278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304000" y="5249171"/>
            <a:ext cx="3279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The training </a:t>
            </a:r>
            <a:r>
              <a:rPr lang="en-US" altLang="ko-KR" dirty="0"/>
              <a:t>takes a few minutes.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3590" y="1934322"/>
            <a:ext cx="4464908" cy="154465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19945" y="3465267"/>
            <a:ext cx="61716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Now, you will run the MNIST example code in sample notebook.</a:t>
            </a:r>
          </a:p>
          <a:p>
            <a:r>
              <a:rPr lang="en-US" altLang="ko-KR" dirty="0" smtClean="0"/>
              <a:t>Click kernel</a:t>
            </a:r>
            <a:r>
              <a:rPr lang="en-US" altLang="ko-KR" dirty="0" smtClean="0">
                <a:sym typeface="Wingdings" panose="05000000000000000000" pitchFamily="2" charset="2"/>
              </a:rPr>
              <a:t>”</a:t>
            </a:r>
            <a:r>
              <a:rPr lang="en-US" altLang="ko-KR" dirty="0" err="1" smtClean="0">
                <a:sym typeface="Wingdings" panose="05000000000000000000" pitchFamily="2" charset="2"/>
              </a:rPr>
              <a:t>Restart&amp;Clear</a:t>
            </a:r>
            <a:r>
              <a:rPr lang="en-US" altLang="ko-KR" dirty="0" smtClean="0">
                <a:sym typeface="Wingdings" panose="05000000000000000000" pitchFamily="2" charset="2"/>
              </a:rPr>
              <a:t> Output” button</a:t>
            </a:r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1489384" y="2408747"/>
            <a:ext cx="652454" cy="12850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1680173" y="6100144"/>
            <a:ext cx="461665" cy="251031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ko-KR" dirty="0" smtClean="0"/>
              <a:t>…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52478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11607" y="1775389"/>
            <a:ext cx="9119286" cy="4608000"/>
          </a:xfrm>
          <a:prstGeom prst="rect">
            <a:avLst/>
          </a:prstGeom>
          <a:ln w="3175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 smtClean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 smtClean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 smtClean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 smtClean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 smtClean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0070C0"/>
              </a:solidFill>
              <a:latin typeface="맑은 고딕 (본문)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81792" y="1366010"/>
            <a:ext cx="10840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For </a:t>
            </a:r>
            <a:r>
              <a:rPr lang="en-US" altLang="ko-KR" b="1" dirty="0" smtClean="0">
                <a:solidFill>
                  <a:srgbClr val="FF0000"/>
                </a:solidFill>
              </a:rPr>
              <a:t>NUC1</a:t>
            </a:r>
            <a:endParaRPr lang="ko-KR" altLang="en-US" dirty="0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09" r="9296"/>
          <a:stretch/>
        </p:blipFill>
        <p:spPr>
          <a:xfrm>
            <a:off x="7359157" y="383994"/>
            <a:ext cx="1493670" cy="982016"/>
          </a:xfrm>
          <a:prstGeom prst="rect">
            <a:avLst/>
          </a:prstGeom>
        </p:spPr>
      </p:pic>
      <p:pic>
        <p:nvPicPr>
          <p:cNvPr id="27" name="Picture 2" descr="http://publicdomainvectors.org/photos/Anonymous_Keyboard_1_ic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0753" y="902472"/>
            <a:ext cx="1079726" cy="107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0" y="0"/>
            <a:ext cx="6583680" cy="10772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rgbClr val="0070C0"/>
                </a:solidFill>
                <a:latin typeface="+mj-ea"/>
                <a:ea typeface="+mj-ea"/>
              </a:rPr>
              <a:t>#2-2 Running Analytics code</a:t>
            </a:r>
            <a:r>
              <a:rPr lang="en-US" altLang="ko-KR" sz="3200" dirty="0" smtClean="0">
                <a:solidFill>
                  <a:srgbClr val="0070C0"/>
                </a:solidFill>
                <a:latin typeface="+mj-ea"/>
              </a:rPr>
              <a:t>:</a:t>
            </a:r>
            <a:endParaRPr lang="en-US" altLang="ko-KR" sz="3200" dirty="0" smtClean="0">
              <a:solidFill>
                <a:srgbClr val="0070C0"/>
              </a:solidFill>
              <a:latin typeface="+mj-ea"/>
              <a:ea typeface="+mj-ea"/>
            </a:endParaRPr>
          </a:p>
          <a:p>
            <a:r>
              <a:rPr lang="en-US" altLang="ko-KR" sz="3200" dirty="0" smtClean="0">
                <a:solidFill>
                  <a:srgbClr val="0070C0"/>
                </a:solidFill>
                <a:latin typeface="+mj-ea"/>
              </a:rPr>
              <a:t>Check ML Training results</a:t>
            </a:r>
            <a:endParaRPr lang="ko-KR" altLang="en-US" sz="3200" dirty="0">
              <a:solidFill>
                <a:srgbClr val="0070C0"/>
              </a:solidFill>
              <a:latin typeface="+mj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695" y="1950135"/>
            <a:ext cx="4739190" cy="261777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1485" y="1982198"/>
            <a:ext cx="1936831" cy="397489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91936" y="4742655"/>
            <a:ext cx="33157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Check training results</a:t>
            </a:r>
          </a:p>
          <a:p>
            <a:r>
              <a:rPr lang="en-US" altLang="ko-KR" dirty="0" smtClean="0"/>
              <a:t>Your model has 98.92% accuracy!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6978316" y="3340725"/>
            <a:ext cx="215257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Your Machine Learning </a:t>
            </a:r>
            <a:r>
              <a:rPr lang="en-US" altLang="ko-KR" dirty="0"/>
              <a:t>model correctly identified the </a:t>
            </a:r>
            <a:r>
              <a:rPr lang="en-US" altLang="ko-KR" dirty="0" smtClean="0"/>
              <a:t>number in the images!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682309" y="4370208"/>
            <a:ext cx="963827" cy="23494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5041484" y="3724117"/>
            <a:ext cx="1046277" cy="23494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5041484" y="5692747"/>
            <a:ext cx="1046277" cy="23494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9883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ê´ë ¨ ì´ë¯¸ì§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2150" y="3105151"/>
            <a:ext cx="3276600" cy="3276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021591" y="332719"/>
            <a:ext cx="5100820" cy="186204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/>
            <a:r>
              <a:rPr lang="en-US" altLang="ko-KR" sz="11500" b="1" dirty="0"/>
              <a:t>Review</a:t>
            </a:r>
          </a:p>
        </p:txBody>
      </p:sp>
      <p:pic>
        <p:nvPicPr>
          <p:cNvPr id="6" name="Picture 4" descr="https://img1.daumcdn.net/thumb/R720x0.q80/?scode=mtistory&amp;fname=http%3A%2F%2Fcfile1.uf.tistory.com%2Fimage%2F026CA04851862D8A02D79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8865" y="3532187"/>
            <a:ext cx="2801938" cy="2801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https://img1.daumcdn.net/thumb/R720x0.q80/?scode=mtistory&amp;fname=http%3A%2F%2Fcfile7.uf.tistory.com%2Fimage%2F254D514851862D9330D90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4751" y="2865530"/>
            <a:ext cx="3552823" cy="3552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1631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7460" y="8"/>
            <a:ext cx="31226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solidFill>
                  <a:srgbClr val="0070C0"/>
                </a:solidFill>
                <a:latin typeface="+mn-ea"/>
              </a:defRPr>
            </a:lvl1pPr>
          </a:lstStyle>
          <a:p>
            <a:r>
              <a:rPr lang="en-US" altLang="ko-KR" dirty="0" smtClean="0"/>
              <a:t>Lab Summary</a:t>
            </a:r>
            <a:endParaRPr lang="en-US" altLang="ko-KR" dirty="0"/>
          </a:p>
        </p:txBody>
      </p:sp>
      <p:sp>
        <p:nvSpPr>
          <p:cNvPr id="5" name="TextBox 4"/>
          <p:cNvSpPr txBox="1"/>
          <p:nvPr/>
        </p:nvSpPr>
        <p:spPr>
          <a:xfrm>
            <a:off x="202223" y="949851"/>
            <a:ext cx="8669215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/>
              <a:t>With </a:t>
            </a:r>
            <a:r>
              <a:rPr lang="en-US" altLang="ko-KR" sz="3200" dirty="0" smtClean="0"/>
              <a:t>Analytics (Intelligence) </a:t>
            </a:r>
            <a:r>
              <a:rPr lang="en-US" altLang="ko-KR" sz="3200" dirty="0" smtClean="0"/>
              <a:t>Lab</a:t>
            </a:r>
            <a:r>
              <a:rPr lang="en-US" altLang="ko-KR" sz="3200" dirty="0"/>
              <a:t>, you have experimented </a:t>
            </a:r>
            <a:endParaRPr lang="en-US" altLang="ko-KR" sz="3200" dirty="0" smtClean="0"/>
          </a:p>
          <a:p>
            <a:pPr algn="ctr"/>
            <a:endParaRPr lang="en-US" altLang="ko-KR" sz="3200" dirty="0"/>
          </a:p>
          <a:p>
            <a:pPr marL="514350" indent="-514350">
              <a:buAutoNum type="arabicPeriod"/>
            </a:pPr>
            <a:r>
              <a:rPr lang="en-US" altLang="ko-KR" sz="3200" dirty="0" smtClean="0"/>
              <a:t>How </a:t>
            </a:r>
            <a:r>
              <a:rPr lang="en-US" altLang="ko-KR" sz="3200" dirty="0"/>
              <a:t>to </a:t>
            </a:r>
            <a:r>
              <a:rPr lang="en-US" altLang="ko-KR" sz="3200" dirty="0" smtClean="0"/>
              <a:t>create ML/DL </a:t>
            </a:r>
            <a:r>
              <a:rPr lang="en-US" altLang="ko-KR" sz="3200" dirty="0"/>
              <a:t>environment on a </a:t>
            </a:r>
            <a:r>
              <a:rPr lang="en-US" altLang="ko-KR" sz="3200" dirty="0" smtClean="0"/>
              <a:t>container-orchestrated cluster? (</a:t>
            </a:r>
            <a:r>
              <a:rPr lang="en-US" altLang="ko-KR" sz="3200" dirty="0" err="1" smtClean="0"/>
              <a:t>Kubeflow</a:t>
            </a:r>
            <a:r>
              <a:rPr lang="en-US" altLang="ko-KR" sz="3200" dirty="0" smtClean="0"/>
              <a:t>, …)</a:t>
            </a:r>
            <a:endParaRPr lang="en-US" altLang="ko-KR" sz="3200" dirty="0"/>
          </a:p>
          <a:p>
            <a:pPr marL="514350" indent="-514350">
              <a:buAutoNum type="arabicPeriod"/>
            </a:pPr>
            <a:r>
              <a:rPr lang="en-US" altLang="ko-KR" sz="3200" dirty="0" smtClean="0"/>
              <a:t>How </a:t>
            </a:r>
            <a:r>
              <a:rPr lang="en-US" altLang="ko-KR" sz="3200" dirty="0"/>
              <a:t>to </a:t>
            </a:r>
            <a:r>
              <a:rPr lang="en-US" altLang="ko-KR" sz="3200" dirty="0" smtClean="0"/>
              <a:t>operate desired ML training by testing selected ML code (i.e., neural networks) over the prepared training data?</a:t>
            </a:r>
          </a:p>
          <a:p>
            <a:pPr marL="514350" indent="-514350">
              <a:buAutoNum type="arabicPeriod"/>
            </a:pPr>
            <a:r>
              <a:rPr lang="en-US" altLang="ko-KR" sz="3200" dirty="0" smtClean="0"/>
              <a:t>Do </a:t>
            </a:r>
            <a:r>
              <a:rPr lang="en-US" altLang="ko-KR" sz="3200" dirty="0"/>
              <a:t>you understand the </a:t>
            </a:r>
            <a:r>
              <a:rPr lang="en-US" altLang="ko-KR" sz="3200" dirty="0" smtClean="0"/>
              <a:t>overall workflow for running ML/DL?</a:t>
            </a:r>
          </a:p>
        </p:txBody>
      </p:sp>
    </p:spTree>
    <p:extLst>
      <p:ext uri="{BB962C8B-B14F-4D97-AF65-F5344CB8AC3E}">
        <p14:creationId xmlns:p14="http://schemas.microsoft.com/office/powerpoint/2010/main" val="3399649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57C59D9-3F5C-AB45-93CC-B41B3F0F1124}"/>
              </a:ext>
            </a:extLst>
          </p:cNvPr>
          <p:cNvSpPr/>
          <p:nvPr/>
        </p:nvSpPr>
        <p:spPr>
          <a:xfrm>
            <a:off x="493777" y="1198914"/>
            <a:ext cx="8092440" cy="1177247"/>
          </a:xfrm>
          <a:prstGeom prst="rect">
            <a:avLst/>
          </a:prstGeom>
          <a:noFill/>
        </p:spPr>
        <p:txBody>
          <a:bodyPr wrap="square" lIns="68580" tIns="34291" rIns="68580" bIns="34291">
            <a:spAutoFit/>
          </a:bodyPr>
          <a:lstStyle/>
          <a:p>
            <a:pPr algn="ctr"/>
            <a:r>
              <a:rPr lang="en-US" altLang="ko-KR" sz="3600" dirty="0">
                <a:ln w="0"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Thank You for Your Attention</a:t>
            </a:r>
          </a:p>
          <a:p>
            <a:pPr algn="ctr"/>
            <a:r>
              <a:rPr lang="en-US" altLang="ko-KR" sz="3600" dirty="0">
                <a:ln w="0"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Any Questions?</a:t>
            </a:r>
            <a:endParaRPr lang="ko-KR" altLang="en-US" sz="3600" dirty="0">
              <a:ln w="0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EED2CD4-54DE-1146-8F6B-8CDF80ED0B87}"/>
              </a:ext>
            </a:extLst>
          </p:cNvPr>
          <p:cNvSpPr/>
          <p:nvPr/>
        </p:nvSpPr>
        <p:spPr>
          <a:xfrm>
            <a:off x="4987186" y="4141422"/>
            <a:ext cx="3350918" cy="623250"/>
          </a:xfrm>
          <a:prstGeom prst="rect">
            <a:avLst/>
          </a:prstGeom>
          <a:noFill/>
        </p:spPr>
        <p:txBody>
          <a:bodyPr wrap="none" lIns="68580" tIns="34291" rIns="68580" bIns="34291">
            <a:spAutoFit/>
          </a:bodyPr>
          <a:lstStyle/>
          <a:p>
            <a:pPr algn="ctr"/>
            <a:r>
              <a:rPr lang="en-US" altLang="ko-KR" sz="3600" dirty="0">
                <a:ln w="0"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mini@smartx.kr</a:t>
            </a:r>
            <a:endParaRPr lang="ko-KR" altLang="en-US" sz="3600" dirty="0">
              <a:ln w="0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967EB9A5-3234-F94A-B2FD-ED5A281E31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507" y="2904185"/>
            <a:ext cx="3315788" cy="33516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74965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모서리가 둥근 직사각형 76"/>
          <p:cNvSpPr/>
          <p:nvPr/>
        </p:nvSpPr>
        <p:spPr>
          <a:xfrm>
            <a:off x="4209157" y="1392017"/>
            <a:ext cx="3083327" cy="3047528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0"/>
                  <a:lumOff val="100000"/>
                </a:schemeClr>
              </a:gs>
              <a:gs pos="35000">
                <a:schemeClr val="accent6">
                  <a:lumMod val="0"/>
                  <a:lumOff val="100000"/>
                </a:schemeClr>
              </a:gs>
              <a:gs pos="100000">
                <a:schemeClr val="accent6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0" lang="ko-KR" altLang="en-US" sz="1013">
              <a:solidFill>
                <a:prstClr val="white"/>
              </a:solidFill>
              <a:latin typeface="Comic Sans MS" panose="030F0702030302020204" pitchFamily="66" charset="0"/>
            </a:endParaRPr>
          </a:p>
        </p:txBody>
      </p:sp>
      <p:sp>
        <p:nvSpPr>
          <p:cNvPr id="76" name="굽은 화살표 75"/>
          <p:cNvSpPr/>
          <p:nvPr/>
        </p:nvSpPr>
        <p:spPr>
          <a:xfrm rot="16200000" flipV="1">
            <a:off x="4577622" y="2802245"/>
            <a:ext cx="4490647" cy="1412386"/>
          </a:xfrm>
          <a:prstGeom prst="bentArrow">
            <a:avLst>
              <a:gd name="adj1" fmla="val 22253"/>
              <a:gd name="adj2" fmla="val 21924"/>
              <a:gd name="adj3" fmla="val 20657"/>
              <a:gd name="adj4" fmla="val 40493"/>
            </a:avLst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/>
              <a:ea typeface="HY그래픽M" panose="02030600000101010101" pitchFamily="18" charset="-127"/>
              <a:cs typeface="+mn-cs"/>
            </a:endParaRPr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7461" y="8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solidFill>
                  <a:srgbClr val="0070C0"/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 err="1" smtClean="0"/>
              <a:t>SmartX</a:t>
            </a:r>
            <a:r>
              <a:rPr lang="en-US" altLang="ko-KR" dirty="0" smtClean="0"/>
              <a:t> Labs #1/#5/#6: Relationship</a:t>
            </a:r>
            <a:endParaRPr lang="ko-KR" altLang="en-US" dirty="0"/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09" r="9296"/>
          <a:stretch/>
        </p:blipFill>
        <p:spPr>
          <a:xfrm>
            <a:off x="1841681" y="4997258"/>
            <a:ext cx="1493670" cy="982016"/>
          </a:xfrm>
          <a:prstGeom prst="rect">
            <a:avLst/>
          </a:prstGeom>
        </p:spPr>
      </p:pic>
      <p:sp>
        <p:nvSpPr>
          <p:cNvPr id="32" name="직사각형 31"/>
          <p:cNvSpPr/>
          <p:nvPr/>
        </p:nvSpPr>
        <p:spPr>
          <a:xfrm flipV="1">
            <a:off x="1579161" y="6210351"/>
            <a:ext cx="5525898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HY그래픽M" panose="02030600000101010101" pitchFamily="18" charset="-127"/>
              <a:cs typeface="+mn-cs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394196" y="4576570"/>
            <a:ext cx="238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HY그래픽M" panose="02030600000101010101" pitchFamily="18" charset="-127"/>
                <a:cs typeface="+mn-cs"/>
              </a:rPr>
              <a:t>Box Lab</a:t>
            </a:r>
          </a:p>
        </p:txBody>
      </p:sp>
      <p:sp>
        <p:nvSpPr>
          <p:cNvPr id="55" name="직사각형 54"/>
          <p:cNvSpPr/>
          <p:nvPr/>
        </p:nvSpPr>
        <p:spPr>
          <a:xfrm flipV="1">
            <a:off x="1579161" y="4439545"/>
            <a:ext cx="5525898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HY그래픽M" panose="02030600000101010101" pitchFamily="18" charset="-127"/>
              <a:cs typeface="+mn-cs"/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4893824" y="5547322"/>
            <a:ext cx="1437408" cy="38191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mic Sans MS" panose="030F0702030302020204" pitchFamily="66" charset="0"/>
              <a:ea typeface="HY그래픽M" panose="02030600000101010101" pitchFamily="18" charset="-127"/>
              <a:cs typeface="+mn-cs"/>
            </a:endParaRPr>
          </a:p>
        </p:txBody>
      </p:sp>
      <p:pic>
        <p:nvPicPr>
          <p:cNvPr id="72" name="그림 7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729" y="5597015"/>
            <a:ext cx="1111648" cy="285628"/>
          </a:xfrm>
          <a:prstGeom prst="rect">
            <a:avLst/>
          </a:prstGeom>
        </p:spPr>
      </p:pic>
      <p:sp>
        <p:nvSpPr>
          <p:cNvPr id="81" name="TextBox 80"/>
          <p:cNvSpPr txBox="1"/>
          <p:nvPr/>
        </p:nvSpPr>
        <p:spPr>
          <a:xfrm>
            <a:off x="1466166" y="2843447"/>
            <a:ext cx="238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HY그래픽M" panose="02030600000101010101" pitchFamily="18" charset="-127"/>
                <a:cs typeface="+mn-cs"/>
              </a:rPr>
              <a:t>Cluster Lab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/>
              <a:ea typeface="HY그래픽M" panose="02030600000101010101" pitchFamily="18" charset="-127"/>
              <a:cs typeface="+mn-cs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1650434" y="1247634"/>
            <a:ext cx="23886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altLang="ko-KR" b="1" dirty="0">
                <a:solidFill>
                  <a:prstClr val="black"/>
                </a:solidFill>
                <a:latin typeface="Trebuchet MS" panose="020B0603020202020204"/>
                <a:ea typeface="HY그래픽M" panose="02030600000101010101" pitchFamily="18" charset="-127"/>
              </a:rPr>
              <a:t>Analytics Lab</a:t>
            </a:r>
          </a:p>
          <a:p>
            <a:pPr lvl="0" algn="ctr">
              <a:defRPr/>
            </a:pPr>
            <a:r>
              <a:rPr lang="en-US" altLang="ko-KR" b="1" dirty="0">
                <a:solidFill>
                  <a:prstClr val="black"/>
                </a:solidFill>
                <a:latin typeface="Trebuchet MS" panose="020B0603020202020204"/>
                <a:ea typeface="HY그래픽M" panose="02030600000101010101" pitchFamily="18" charset="-127"/>
              </a:rPr>
              <a:t>(Intelligence Lab)</a:t>
            </a:r>
          </a:p>
        </p:txBody>
      </p:sp>
      <p:grpSp>
        <p:nvGrpSpPr>
          <p:cNvPr id="22" name="그룹 21"/>
          <p:cNvGrpSpPr/>
          <p:nvPr/>
        </p:nvGrpSpPr>
        <p:grpSpPr>
          <a:xfrm>
            <a:off x="1540348" y="3200562"/>
            <a:ext cx="2598874" cy="1034727"/>
            <a:chOff x="2469769" y="4222801"/>
            <a:chExt cx="4542855" cy="1808712"/>
          </a:xfrm>
        </p:grpSpPr>
        <p:grpSp>
          <p:nvGrpSpPr>
            <p:cNvPr id="23" name="그룹 22"/>
            <p:cNvGrpSpPr/>
            <p:nvPr/>
          </p:nvGrpSpPr>
          <p:grpSpPr>
            <a:xfrm>
              <a:off x="2469769" y="4969282"/>
              <a:ext cx="1493670" cy="1062231"/>
              <a:chOff x="2098577" y="5250093"/>
              <a:chExt cx="1493670" cy="1062231"/>
            </a:xfrm>
          </p:grpSpPr>
          <p:pic>
            <p:nvPicPr>
              <p:cNvPr id="50" name="그림 49"/>
              <p:cNvPicPr>
                <a:picLocks noChangeAspect="1"/>
              </p:cNvPicPr>
              <p:nvPr/>
            </p:nvPicPr>
            <p:blipFill rotWithShape="1">
              <a:blip r:embed="rId4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809" r="9296"/>
              <a:stretch/>
            </p:blipFill>
            <p:spPr>
              <a:xfrm>
                <a:off x="2098577" y="5330308"/>
                <a:ext cx="1493670" cy="982016"/>
              </a:xfrm>
              <a:prstGeom prst="rect">
                <a:avLst/>
              </a:prstGeom>
            </p:spPr>
          </p:pic>
          <p:pic>
            <p:nvPicPr>
              <p:cNvPr id="51" name="Picture 2" descr="kubernetes logo pngì ëí ì´ë¯¸ì§ ê²ìê²°ê³¼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92975" y="5250093"/>
                <a:ext cx="671684" cy="67168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4" name="그룹 23"/>
            <p:cNvGrpSpPr/>
            <p:nvPr/>
          </p:nvGrpSpPr>
          <p:grpSpPr>
            <a:xfrm>
              <a:off x="3936447" y="4222801"/>
              <a:ext cx="1493670" cy="1152783"/>
              <a:chOff x="3565255" y="4440241"/>
              <a:chExt cx="1493670" cy="1152783"/>
            </a:xfrm>
          </p:grpSpPr>
          <p:pic>
            <p:nvPicPr>
              <p:cNvPr id="44" name="그림 43"/>
              <p:cNvPicPr>
                <a:picLocks noChangeAspect="1"/>
              </p:cNvPicPr>
              <p:nvPr/>
            </p:nvPicPr>
            <p:blipFill rotWithShape="1">
              <a:blip r:embed="rId4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809" r="9296"/>
              <a:stretch/>
            </p:blipFill>
            <p:spPr>
              <a:xfrm>
                <a:off x="3565255" y="4611008"/>
                <a:ext cx="1493670" cy="982016"/>
              </a:xfrm>
              <a:prstGeom prst="rect">
                <a:avLst/>
              </a:prstGeom>
            </p:spPr>
          </p:pic>
          <p:pic>
            <p:nvPicPr>
              <p:cNvPr id="48" name="Picture 2" descr="kubernetes logo pngì ëí ì´ë¯¸ì§ ê²ìê²°ê³¼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89988" y="4440241"/>
                <a:ext cx="671684" cy="67168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5" name="그룹 24"/>
            <p:cNvGrpSpPr/>
            <p:nvPr/>
          </p:nvGrpSpPr>
          <p:grpSpPr>
            <a:xfrm>
              <a:off x="5518954" y="4942327"/>
              <a:ext cx="1493670" cy="1062231"/>
              <a:chOff x="5147762" y="5223138"/>
              <a:chExt cx="1493670" cy="1062231"/>
            </a:xfrm>
          </p:grpSpPr>
          <p:pic>
            <p:nvPicPr>
              <p:cNvPr id="33" name="그림 32"/>
              <p:cNvPicPr>
                <a:picLocks noChangeAspect="1"/>
              </p:cNvPicPr>
              <p:nvPr/>
            </p:nvPicPr>
            <p:blipFill rotWithShape="1">
              <a:blip r:embed="rId4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809" r="9296"/>
              <a:stretch/>
            </p:blipFill>
            <p:spPr>
              <a:xfrm>
                <a:off x="5147762" y="5303353"/>
                <a:ext cx="1493670" cy="982016"/>
              </a:xfrm>
              <a:prstGeom prst="rect">
                <a:avLst/>
              </a:prstGeom>
            </p:spPr>
          </p:pic>
          <p:pic>
            <p:nvPicPr>
              <p:cNvPr id="35" name="Picture 2" descr="kubernetes logo pngì ëí ì´ë¯¸ì§ ê²ìê²°ê³¼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42160" y="5223138"/>
                <a:ext cx="671684" cy="67168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6" name="Picture 4" descr="illustrations of network switchì ëí ì´ë¯¸ì§ ê²ìê²°ê³¼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8691" b="34166"/>
            <a:stretch/>
          </p:blipFill>
          <p:spPr bwMode="auto">
            <a:xfrm>
              <a:off x="4111485" y="5558421"/>
              <a:ext cx="1165852" cy="4663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8" name="직선 연결선 27"/>
            <p:cNvCxnSpPr/>
            <p:nvPr/>
          </p:nvCxnSpPr>
          <p:spPr>
            <a:xfrm>
              <a:off x="3907968" y="5608856"/>
              <a:ext cx="356524" cy="181112"/>
            </a:xfrm>
            <a:prstGeom prst="line">
              <a:avLst/>
            </a:prstGeom>
            <a:ln w="381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/>
            <p:cNvCxnSpPr>
              <a:stCxn id="33" idx="1"/>
            </p:cNvCxnSpPr>
            <p:nvPr/>
          </p:nvCxnSpPr>
          <p:spPr>
            <a:xfrm flipH="1">
              <a:off x="5162267" y="5513550"/>
              <a:ext cx="356687" cy="276418"/>
            </a:xfrm>
            <a:prstGeom prst="line">
              <a:avLst/>
            </a:prstGeom>
            <a:ln w="381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/>
            <p:cNvCxnSpPr>
              <a:endCxn id="26" idx="0"/>
            </p:cNvCxnSpPr>
            <p:nvPr/>
          </p:nvCxnSpPr>
          <p:spPr>
            <a:xfrm flipH="1">
              <a:off x="4694411" y="5109785"/>
              <a:ext cx="1" cy="448636"/>
            </a:xfrm>
            <a:prstGeom prst="line">
              <a:avLst/>
            </a:prstGeom>
            <a:ln w="381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그룹 3"/>
          <p:cNvGrpSpPr/>
          <p:nvPr/>
        </p:nvGrpSpPr>
        <p:grpSpPr>
          <a:xfrm>
            <a:off x="5122694" y="4788921"/>
            <a:ext cx="979668" cy="839460"/>
            <a:chOff x="4997591" y="4789850"/>
            <a:chExt cx="979668" cy="839460"/>
          </a:xfrm>
        </p:grpSpPr>
        <p:sp>
          <p:nvSpPr>
            <p:cNvPr id="63" name="정육면체 62"/>
            <p:cNvSpPr/>
            <p:nvPr/>
          </p:nvSpPr>
          <p:spPr>
            <a:xfrm>
              <a:off x="5080729" y="4789850"/>
              <a:ext cx="524693" cy="781415"/>
            </a:xfrm>
            <a:prstGeom prst="cube">
              <a:avLst/>
            </a:prstGeom>
            <a:solidFill>
              <a:schemeClr val="bg1"/>
            </a:solidFill>
            <a:ln w="222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mic Sans MS" panose="030F0702030302020204" pitchFamily="66" charset="0"/>
                <a:ea typeface="HY그래픽M" panose="02030600000101010101" pitchFamily="18" charset="-127"/>
                <a:cs typeface="+mn-cs"/>
              </a:endParaRPr>
            </a:p>
          </p:txBody>
        </p:sp>
        <p:sp>
          <p:nvSpPr>
            <p:cNvPr id="67" name="정육면체 66"/>
            <p:cNvSpPr/>
            <p:nvPr/>
          </p:nvSpPr>
          <p:spPr>
            <a:xfrm>
              <a:off x="5279531" y="4816773"/>
              <a:ext cx="524693" cy="781415"/>
            </a:xfrm>
            <a:prstGeom prst="cube">
              <a:avLst/>
            </a:prstGeom>
            <a:solidFill>
              <a:schemeClr val="bg1"/>
            </a:solidFill>
            <a:ln w="222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mic Sans MS" panose="030F0702030302020204" pitchFamily="66" charset="0"/>
                <a:ea typeface="HY그래픽M" panose="02030600000101010101" pitchFamily="18" charset="-127"/>
                <a:cs typeface="+mn-cs"/>
              </a:endParaRPr>
            </a:p>
          </p:txBody>
        </p:sp>
        <p:sp>
          <p:nvSpPr>
            <p:cNvPr id="73" name="정육면체 72"/>
            <p:cNvSpPr/>
            <p:nvPr/>
          </p:nvSpPr>
          <p:spPr>
            <a:xfrm>
              <a:off x="5452566" y="4847895"/>
              <a:ext cx="524693" cy="781415"/>
            </a:xfrm>
            <a:prstGeom prst="cube">
              <a:avLst/>
            </a:prstGeom>
            <a:solidFill>
              <a:schemeClr val="bg1"/>
            </a:solidFill>
            <a:ln w="222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mic Sans MS" panose="030F0702030302020204" pitchFamily="66" charset="0"/>
                <a:ea typeface="HY그래픽M" panose="02030600000101010101" pitchFamily="18" charset="-127"/>
                <a:cs typeface="+mn-cs"/>
              </a:endParaRPr>
            </a:p>
          </p:txBody>
        </p:sp>
        <p:pic>
          <p:nvPicPr>
            <p:cNvPr id="65" name="Picture 6" descr="http://blog.docker.com/wp-content/uploads/2013/08/KuDr42X_ITXghJhSInDZekNEF0jLt3NeVxtRye3tqco.png"/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14" t="9275" r="56524" b="11260"/>
            <a:stretch/>
          </p:blipFill>
          <p:spPr bwMode="auto">
            <a:xfrm>
              <a:off x="4997591" y="4823553"/>
              <a:ext cx="217809" cy="162828"/>
            </a:xfrm>
            <a:prstGeom prst="rect">
              <a:avLst/>
            </a:prstGeom>
            <a:noFill/>
            <a:ln w="12700">
              <a:noFill/>
            </a:ln>
            <a:extLst/>
          </p:spPr>
        </p:pic>
        <p:pic>
          <p:nvPicPr>
            <p:cNvPr id="69" name="Picture 6" descr="http://blog.docker.com/wp-content/uploads/2013/08/KuDr42X_ITXghJhSInDZekNEF0jLt3NeVxtRye3tqco.png"/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14" t="9275" r="56524" b="11260"/>
            <a:stretch/>
          </p:blipFill>
          <p:spPr bwMode="auto">
            <a:xfrm>
              <a:off x="5198800" y="4855098"/>
              <a:ext cx="217809" cy="162828"/>
            </a:xfrm>
            <a:prstGeom prst="rect">
              <a:avLst/>
            </a:prstGeom>
            <a:noFill/>
            <a:ln w="12700">
              <a:noFill/>
            </a:ln>
            <a:extLst/>
          </p:spPr>
        </p:pic>
        <p:pic>
          <p:nvPicPr>
            <p:cNvPr id="75" name="Picture 6" descr="http://blog.docker.com/wp-content/uploads/2013/08/KuDr42X_ITXghJhSInDZekNEF0jLt3NeVxtRye3tqco.png"/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14" t="9275" r="56524" b="11260"/>
            <a:stretch/>
          </p:blipFill>
          <p:spPr bwMode="auto">
            <a:xfrm>
              <a:off x="5393363" y="4883377"/>
              <a:ext cx="217809" cy="162828"/>
            </a:xfrm>
            <a:prstGeom prst="rect">
              <a:avLst/>
            </a:prstGeom>
            <a:noFill/>
            <a:ln w="12700">
              <a:noFill/>
            </a:ln>
            <a:extLst/>
          </p:spPr>
        </p:pic>
      </p:grpSp>
      <p:cxnSp>
        <p:nvCxnSpPr>
          <p:cNvPr id="6" name="직선 연결선 5"/>
          <p:cNvCxnSpPr/>
          <p:nvPr/>
        </p:nvCxnSpPr>
        <p:spPr>
          <a:xfrm>
            <a:off x="4139222" y="2857969"/>
            <a:ext cx="3167396" cy="0"/>
          </a:xfrm>
          <a:prstGeom prst="line">
            <a:avLst/>
          </a:prstGeom>
          <a:ln w="571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24750" y="1682782"/>
            <a:ext cx="2484459" cy="970749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27913" y="3227393"/>
            <a:ext cx="2852969" cy="956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880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ê´ë ¨ ì´ë¯¸ì§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2150" y="3105151"/>
            <a:ext cx="3276600" cy="3276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023452" y="332719"/>
            <a:ext cx="5097101" cy="186204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/>
            <a:r>
              <a:rPr lang="en-US" altLang="ko-KR" sz="11500" b="1" dirty="0"/>
              <a:t>Theory</a:t>
            </a:r>
          </a:p>
        </p:txBody>
      </p:sp>
      <p:pic>
        <p:nvPicPr>
          <p:cNvPr id="6" name="Picture 4" descr="https://img1.daumcdn.net/thumb/R720x0.q80/?scode=mtistory&amp;fname=http%3A%2F%2Fcfile1.uf.tistory.com%2Fimage%2F026CA04851862D8A02D79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8865" y="3532187"/>
            <a:ext cx="2801938" cy="2801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https://img1.daumcdn.net/thumb/R720x0.q80/?scode=mtistory&amp;fname=http%3A%2F%2Fcfile7.uf.tistory.com%2Fimage%2F254D514851862D9330D90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4751" y="2865530"/>
            <a:ext cx="3552823" cy="3552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0935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/>
          <p:cNvSpPr/>
          <p:nvPr/>
        </p:nvSpPr>
        <p:spPr>
          <a:xfrm rot="2534243">
            <a:off x="3962543" y="1357109"/>
            <a:ext cx="5563451" cy="331019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0" y="-2242"/>
            <a:ext cx="6880360" cy="1146685"/>
          </a:xfrm>
        </p:spPr>
        <p:txBody>
          <a:bodyPr>
            <a:noAutofit/>
          </a:bodyPr>
          <a:lstStyle/>
          <a:p>
            <a:r>
              <a:rPr lang="en-US" altLang="ko-KR" sz="4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SmartX</a:t>
            </a:r>
            <a:r>
              <a:rPr lang="en-US" altLang="ko-KR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Cluster: Inter-connected </a:t>
            </a:r>
            <a:r>
              <a:rPr lang="en-US" altLang="ko-KR" sz="4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SmartX</a:t>
            </a:r>
            <a:r>
              <a:rPr lang="en-US" altLang="ko-KR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Boxes</a:t>
            </a:r>
            <a:endParaRPr lang="ko-KR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ounded Rectangle 107"/>
          <p:cNvSpPr/>
          <p:nvPr/>
        </p:nvSpPr>
        <p:spPr bwMode="auto">
          <a:xfrm>
            <a:off x="6875629" y="1975571"/>
            <a:ext cx="268556" cy="242093"/>
          </a:xfrm>
          <a:prstGeom prst="roundRect">
            <a:avLst/>
          </a:prstGeom>
          <a:solidFill>
            <a:schemeClr val="accent2"/>
          </a:solidFill>
          <a:ln w="571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10" name="Rounded Rectangle 107"/>
          <p:cNvSpPr/>
          <p:nvPr/>
        </p:nvSpPr>
        <p:spPr bwMode="auto">
          <a:xfrm>
            <a:off x="7322254" y="1982409"/>
            <a:ext cx="268556" cy="242093"/>
          </a:xfrm>
          <a:prstGeom prst="roundRect">
            <a:avLst/>
          </a:prstGeom>
          <a:solidFill>
            <a:schemeClr val="accent2"/>
          </a:solidFill>
          <a:ln w="571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11" name="Rounded Rectangle 107"/>
          <p:cNvSpPr/>
          <p:nvPr/>
        </p:nvSpPr>
        <p:spPr bwMode="auto">
          <a:xfrm>
            <a:off x="6621686" y="2275543"/>
            <a:ext cx="268556" cy="242093"/>
          </a:xfrm>
          <a:prstGeom prst="roundRect">
            <a:avLst/>
          </a:prstGeom>
          <a:solidFill>
            <a:srgbClr val="92D050"/>
          </a:solidFill>
          <a:ln w="571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12" name="Rounded Rectangle 107"/>
          <p:cNvSpPr/>
          <p:nvPr/>
        </p:nvSpPr>
        <p:spPr bwMode="auto">
          <a:xfrm>
            <a:off x="7009907" y="2304288"/>
            <a:ext cx="268556" cy="242093"/>
          </a:xfrm>
          <a:prstGeom prst="roundRect">
            <a:avLst/>
          </a:prstGeom>
          <a:solidFill>
            <a:srgbClr val="92D050"/>
          </a:solidFill>
          <a:ln w="571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256167" y="2681869"/>
            <a:ext cx="24689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>
                <a:solidFill>
                  <a:schemeClr val="tx1"/>
                </a:solidFill>
              </a:rPr>
              <a:t>Functions</a:t>
            </a:r>
            <a:endParaRPr lang="ko-KR" altLang="en-US" sz="4000" dirty="0">
              <a:solidFill>
                <a:schemeClr val="tx1"/>
              </a:solidFill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5140126" y="1629202"/>
            <a:ext cx="959800" cy="572340"/>
            <a:chOff x="6279179" y="2087103"/>
            <a:chExt cx="1813896" cy="620755"/>
          </a:xfrm>
        </p:grpSpPr>
        <p:sp>
          <p:nvSpPr>
            <p:cNvPr id="24" name="원통 23"/>
            <p:cNvSpPr/>
            <p:nvPr/>
          </p:nvSpPr>
          <p:spPr>
            <a:xfrm>
              <a:off x="6715863" y="2087103"/>
              <a:ext cx="790546" cy="275610"/>
            </a:xfrm>
            <a:prstGeom prst="can">
              <a:avLst>
                <a:gd name="adj" fmla="val 38567"/>
              </a:avLst>
            </a:prstGeom>
            <a:solidFill>
              <a:srgbClr val="0070C0"/>
            </a:solidFill>
            <a:ln w="9525" cap="flat" cmpd="sng" algn="ctr">
              <a:solidFill>
                <a:sysClr val="window" lastClr="FFFFFF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 latinLnBrk="0">
                <a:defRPr/>
              </a:pPr>
              <a:endParaRPr lang="ko-KR" altLang="en-US" kern="0" smtClean="0">
                <a:solidFill>
                  <a:schemeClr val="tx1"/>
                </a:solidFill>
              </a:endParaRPr>
            </a:p>
          </p:txBody>
        </p:sp>
        <p:sp>
          <p:nvSpPr>
            <p:cNvPr id="25" name="원통 24"/>
            <p:cNvSpPr/>
            <p:nvPr/>
          </p:nvSpPr>
          <p:spPr>
            <a:xfrm>
              <a:off x="7302529" y="2432248"/>
              <a:ext cx="790546" cy="275610"/>
            </a:xfrm>
            <a:prstGeom prst="can">
              <a:avLst>
                <a:gd name="adj" fmla="val 38567"/>
              </a:avLst>
            </a:prstGeom>
            <a:solidFill>
              <a:srgbClr val="0070C0"/>
            </a:solidFill>
            <a:ln w="9525" cap="flat" cmpd="sng" algn="ctr">
              <a:solidFill>
                <a:sysClr val="window" lastClr="FFFFFF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 latinLnBrk="0">
                <a:defRPr/>
              </a:pPr>
              <a:endParaRPr lang="ko-KR" altLang="en-US" kern="0" smtClean="0">
                <a:solidFill>
                  <a:schemeClr val="tx1"/>
                </a:solidFill>
              </a:endParaRPr>
            </a:p>
          </p:txBody>
        </p:sp>
        <p:sp>
          <p:nvSpPr>
            <p:cNvPr id="26" name="원통 25"/>
            <p:cNvSpPr/>
            <p:nvPr/>
          </p:nvSpPr>
          <p:spPr>
            <a:xfrm>
              <a:off x="6279179" y="2405768"/>
              <a:ext cx="790546" cy="275610"/>
            </a:xfrm>
            <a:prstGeom prst="can">
              <a:avLst>
                <a:gd name="adj" fmla="val 38567"/>
              </a:avLst>
            </a:prstGeom>
            <a:solidFill>
              <a:srgbClr val="0070C0"/>
            </a:solidFill>
            <a:ln w="9525" cap="flat" cmpd="sng" algn="ctr">
              <a:solidFill>
                <a:sysClr val="window" lastClr="FFFFFF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 latinLnBrk="0">
                <a:defRPr/>
              </a:pPr>
              <a:endParaRPr lang="ko-KR" altLang="en-US" kern="0" smtClean="0">
                <a:solidFill>
                  <a:schemeClr val="tx1"/>
                </a:solidFill>
              </a:endParaRPr>
            </a:p>
          </p:txBody>
        </p:sp>
      </p:grpSp>
      <p:cxnSp>
        <p:nvCxnSpPr>
          <p:cNvPr id="31" name="직선 연결선 30"/>
          <p:cNvCxnSpPr/>
          <p:nvPr/>
        </p:nvCxnSpPr>
        <p:spPr>
          <a:xfrm>
            <a:off x="3481719" y="1724127"/>
            <a:ext cx="3008921" cy="4364321"/>
          </a:xfrm>
          <a:prstGeom prst="line">
            <a:avLst/>
          </a:prstGeom>
          <a:ln w="571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순서도: 준비 28"/>
          <p:cNvSpPr/>
          <p:nvPr/>
        </p:nvSpPr>
        <p:spPr>
          <a:xfrm>
            <a:off x="445751" y="3290886"/>
            <a:ext cx="4222219" cy="3267634"/>
          </a:xfrm>
          <a:prstGeom prst="flowChartPreparation">
            <a:avLst/>
          </a:prstGeom>
          <a:noFill/>
          <a:ln w="571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028" name="Picture 4" descr="switch icon pngì ëí ì´ë¯¸ì§ ê²ìê²°ê³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4540" y="4435125"/>
            <a:ext cx="1004412" cy="1004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그룹 1"/>
          <p:cNvGrpSpPr/>
          <p:nvPr/>
        </p:nvGrpSpPr>
        <p:grpSpPr>
          <a:xfrm>
            <a:off x="1044743" y="3385966"/>
            <a:ext cx="3104034" cy="2835455"/>
            <a:chOff x="1045750" y="3448824"/>
            <a:chExt cx="3104034" cy="2835455"/>
          </a:xfrm>
        </p:grpSpPr>
        <p:grpSp>
          <p:nvGrpSpPr>
            <p:cNvPr id="47" name="그룹 46"/>
            <p:cNvGrpSpPr/>
            <p:nvPr/>
          </p:nvGrpSpPr>
          <p:grpSpPr>
            <a:xfrm>
              <a:off x="1045750" y="4876234"/>
              <a:ext cx="1499014" cy="1406051"/>
              <a:chOff x="330809" y="4952048"/>
              <a:chExt cx="1204335" cy="1129647"/>
            </a:xfrm>
          </p:grpSpPr>
          <p:sp>
            <p:nvSpPr>
              <p:cNvPr id="20" name="TextBox 19"/>
              <p:cNvSpPr txBox="1"/>
              <p:nvPr/>
            </p:nvSpPr>
            <p:spPr>
              <a:xfrm>
                <a:off x="894841" y="5589505"/>
                <a:ext cx="64030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dirty="0" smtClean="0">
                    <a:solidFill>
                      <a:schemeClr val="tx1"/>
                    </a:solidFill>
                  </a:rPr>
                  <a:t>Box</a:t>
                </a:r>
                <a:endParaRPr lang="ko-KR" altLang="en-US" sz="2400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27" name="Picture 4" descr="C:\Users\sunny\Desktop\제목 없음.png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0809" y="4952048"/>
                <a:ext cx="1128064" cy="1129647"/>
              </a:xfrm>
              <a:prstGeom prst="rect">
                <a:avLst/>
              </a:prstGeom>
              <a:noFill/>
              <a:extLst/>
            </p:spPr>
          </p:pic>
        </p:grpSp>
        <p:grpSp>
          <p:nvGrpSpPr>
            <p:cNvPr id="48" name="그룹 47"/>
            <p:cNvGrpSpPr/>
            <p:nvPr/>
          </p:nvGrpSpPr>
          <p:grpSpPr>
            <a:xfrm>
              <a:off x="2648644" y="4876234"/>
              <a:ext cx="1501140" cy="1408045"/>
              <a:chOff x="330809" y="4952048"/>
              <a:chExt cx="1204335" cy="1129647"/>
            </a:xfrm>
          </p:grpSpPr>
          <p:sp>
            <p:nvSpPr>
              <p:cNvPr id="49" name="TextBox 48"/>
              <p:cNvSpPr txBox="1"/>
              <p:nvPr/>
            </p:nvSpPr>
            <p:spPr>
              <a:xfrm>
                <a:off x="894841" y="5589505"/>
                <a:ext cx="64030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dirty="0" smtClean="0">
                    <a:solidFill>
                      <a:schemeClr val="tx1"/>
                    </a:solidFill>
                  </a:rPr>
                  <a:t>Box</a:t>
                </a:r>
                <a:endParaRPr lang="ko-KR" altLang="en-US" sz="2400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50" name="Picture 4" descr="C:\Users\sunny\Desktop\제목 없음.png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0809" y="4952048"/>
                <a:ext cx="1128064" cy="1129647"/>
              </a:xfrm>
              <a:prstGeom prst="rect">
                <a:avLst/>
              </a:prstGeom>
              <a:noFill/>
              <a:extLst/>
            </p:spPr>
          </p:pic>
        </p:grpSp>
        <p:grpSp>
          <p:nvGrpSpPr>
            <p:cNvPr id="51" name="그룹 50"/>
            <p:cNvGrpSpPr/>
            <p:nvPr/>
          </p:nvGrpSpPr>
          <p:grpSpPr>
            <a:xfrm>
              <a:off x="1772169" y="3448824"/>
              <a:ext cx="1565996" cy="1468879"/>
              <a:chOff x="330809" y="4952048"/>
              <a:chExt cx="1204335" cy="1129647"/>
            </a:xfrm>
          </p:grpSpPr>
          <p:sp>
            <p:nvSpPr>
              <p:cNvPr id="52" name="TextBox 51"/>
              <p:cNvSpPr txBox="1"/>
              <p:nvPr/>
            </p:nvSpPr>
            <p:spPr>
              <a:xfrm>
                <a:off x="894841" y="5589505"/>
                <a:ext cx="64030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dirty="0" smtClean="0">
                    <a:solidFill>
                      <a:schemeClr val="tx1"/>
                    </a:solidFill>
                  </a:rPr>
                  <a:t>Box</a:t>
                </a:r>
                <a:endParaRPr lang="ko-KR" altLang="en-US" sz="2400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53" name="Picture 4" descr="C:\Users\sunny\Desktop\제목 없음.png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0809" y="4952048"/>
                <a:ext cx="1128064" cy="1129647"/>
              </a:xfrm>
              <a:prstGeom prst="rect">
                <a:avLst/>
              </a:prstGeom>
              <a:noFill/>
              <a:extLst/>
            </p:spPr>
          </p:pic>
        </p:grpSp>
      </p:grpSp>
      <p:sp>
        <p:nvSpPr>
          <p:cNvPr id="57" name="TextBox 56"/>
          <p:cNvSpPr txBox="1"/>
          <p:nvPr/>
        </p:nvSpPr>
        <p:spPr>
          <a:xfrm>
            <a:off x="4320062" y="5722743"/>
            <a:ext cx="164012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>
                <a:solidFill>
                  <a:schemeClr val="tx1"/>
                </a:solidFill>
              </a:rPr>
              <a:t>Cluster</a:t>
            </a:r>
            <a:endParaRPr lang="ko-KR" altLang="en-US" sz="4000" dirty="0">
              <a:solidFill>
                <a:schemeClr val="tx1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7318266" y="4310313"/>
            <a:ext cx="18929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i="1" dirty="0" smtClean="0">
                <a:solidFill>
                  <a:schemeClr val="accent6">
                    <a:lumMod val="75000"/>
                  </a:schemeClr>
                </a:solidFill>
              </a:rPr>
              <a:t>Cluster Resource</a:t>
            </a:r>
          </a:p>
          <a:p>
            <a:pPr algn="ctr"/>
            <a:r>
              <a:rPr lang="en-US" altLang="ko-KR" sz="2000" i="1" dirty="0">
                <a:solidFill>
                  <a:schemeClr val="accent6">
                    <a:lumMod val="75000"/>
                  </a:schemeClr>
                </a:solidFill>
              </a:rPr>
              <a:t>P</a:t>
            </a:r>
            <a:r>
              <a:rPr lang="en-US" altLang="ko-KR" sz="2000" i="1" dirty="0" smtClean="0">
                <a:solidFill>
                  <a:schemeClr val="accent6">
                    <a:lumMod val="75000"/>
                  </a:schemeClr>
                </a:solidFill>
              </a:rPr>
              <a:t>ool</a:t>
            </a:r>
            <a:endParaRPr lang="ko-KR" altLang="en-US" sz="2000" i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-349895" y="1536879"/>
            <a:ext cx="362800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altLang="ko-KR" b="1" dirty="0"/>
              <a:t>Computing Cluster </a:t>
            </a:r>
            <a:r>
              <a:rPr lang="en-US" altLang="ko-KR" dirty="0"/>
              <a:t>is a form of computing in which a group of computers are linked together so that they can act like a single entity</a:t>
            </a:r>
          </a:p>
        </p:txBody>
      </p:sp>
      <p:pic>
        <p:nvPicPr>
          <p:cNvPr id="43" name="그림 4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5903" y="520668"/>
            <a:ext cx="1264882" cy="1129770"/>
          </a:xfrm>
          <a:prstGeom prst="rect">
            <a:avLst/>
          </a:prstGeom>
        </p:spPr>
      </p:pic>
      <p:grpSp>
        <p:nvGrpSpPr>
          <p:cNvPr id="44" name="그룹 43"/>
          <p:cNvGrpSpPr/>
          <p:nvPr/>
        </p:nvGrpSpPr>
        <p:grpSpPr>
          <a:xfrm>
            <a:off x="6174303" y="3695874"/>
            <a:ext cx="586558" cy="890318"/>
            <a:chOff x="1475447" y="4869160"/>
            <a:chExt cx="586558" cy="1059704"/>
          </a:xfrm>
        </p:grpSpPr>
        <p:sp>
          <p:nvSpPr>
            <p:cNvPr id="45" name="Rounded Rectangle 107"/>
            <p:cNvSpPr/>
            <p:nvPr/>
          </p:nvSpPr>
          <p:spPr bwMode="auto">
            <a:xfrm>
              <a:off x="1475447" y="5038546"/>
              <a:ext cx="268556" cy="242093"/>
            </a:xfrm>
            <a:prstGeom prst="roundRect">
              <a:avLst/>
            </a:prstGeom>
            <a:solidFill>
              <a:srgbClr val="FFFF00"/>
            </a:solidFill>
            <a:ln w="57150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46" name="Rounded Rectangle 107"/>
            <p:cNvSpPr/>
            <p:nvPr/>
          </p:nvSpPr>
          <p:spPr bwMode="auto">
            <a:xfrm>
              <a:off x="1783164" y="4869160"/>
              <a:ext cx="268556" cy="242093"/>
            </a:xfrm>
            <a:prstGeom prst="roundRect">
              <a:avLst/>
            </a:prstGeom>
            <a:solidFill>
              <a:srgbClr val="FFFF00"/>
            </a:solidFill>
            <a:ln w="57150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54" name="Rounded Rectangle 107"/>
            <p:cNvSpPr/>
            <p:nvPr/>
          </p:nvSpPr>
          <p:spPr bwMode="auto">
            <a:xfrm>
              <a:off x="1475447" y="5374700"/>
              <a:ext cx="268556" cy="242093"/>
            </a:xfrm>
            <a:prstGeom prst="roundRect">
              <a:avLst/>
            </a:prstGeom>
            <a:solidFill>
              <a:srgbClr val="FFFF00"/>
            </a:solidFill>
            <a:ln w="57150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55" name="Rounded Rectangle 107"/>
            <p:cNvSpPr/>
            <p:nvPr/>
          </p:nvSpPr>
          <p:spPr bwMode="auto">
            <a:xfrm>
              <a:off x="1793449" y="5195156"/>
              <a:ext cx="268556" cy="242093"/>
            </a:xfrm>
            <a:prstGeom prst="roundRect">
              <a:avLst/>
            </a:prstGeom>
            <a:solidFill>
              <a:srgbClr val="FFFF00"/>
            </a:solidFill>
            <a:ln w="57150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56" name="Rounded Rectangle 107"/>
            <p:cNvSpPr/>
            <p:nvPr/>
          </p:nvSpPr>
          <p:spPr bwMode="auto">
            <a:xfrm>
              <a:off x="1475447" y="5686771"/>
              <a:ext cx="268556" cy="242093"/>
            </a:xfrm>
            <a:prstGeom prst="roundRect">
              <a:avLst/>
            </a:prstGeom>
            <a:solidFill>
              <a:srgbClr val="FFFF00"/>
            </a:solidFill>
            <a:ln w="57150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58" name="Rounded Rectangle 107"/>
            <p:cNvSpPr/>
            <p:nvPr/>
          </p:nvSpPr>
          <p:spPr bwMode="auto">
            <a:xfrm>
              <a:off x="1783164" y="5515100"/>
              <a:ext cx="268556" cy="242093"/>
            </a:xfrm>
            <a:prstGeom prst="roundRect">
              <a:avLst/>
            </a:prstGeom>
            <a:solidFill>
              <a:srgbClr val="FFFF00"/>
            </a:solidFill>
            <a:ln w="57150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2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59" name="Rounded Rectangle 107"/>
          <p:cNvSpPr/>
          <p:nvPr/>
        </p:nvSpPr>
        <p:spPr bwMode="auto">
          <a:xfrm>
            <a:off x="7963118" y="3101471"/>
            <a:ext cx="268556" cy="242093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571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60" name="Rounded Rectangle 107"/>
          <p:cNvSpPr/>
          <p:nvPr/>
        </p:nvSpPr>
        <p:spPr bwMode="auto">
          <a:xfrm>
            <a:off x="8409743" y="3108309"/>
            <a:ext cx="268556" cy="242093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571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61" name="Rounded Rectangle 107"/>
          <p:cNvSpPr/>
          <p:nvPr/>
        </p:nvSpPr>
        <p:spPr bwMode="auto">
          <a:xfrm>
            <a:off x="7709175" y="3401443"/>
            <a:ext cx="268556" cy="242093"/>
          </a:xfrm>
          <a:prstGeom prst="roundRect">
            <a:avLst/>
          </a:prstGeom>
          <a:solidFill>
            <a:srgbClr val="FFC000"/>
          </a:solidFill>
          <a:ln w="571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62" name="Rounded Rectangle 107"/>
          <p:cNvSpPr/>
          <p:nvPr/>
        </p:nvSpPr>
        <p:spPr bwMode="auto">
          <a:xfrm>
            <a:off x="8097396" y="3430188"/>
            <a:ext cx="268556" cy="242093"/>
          </a:xfrm>
          <a:prstGeom prst="roundRect">
            <a:avLst/>
          </a:prstGeom>
          <a:solidFill>
            <a:srgbClr val="FFC000"/>
          </a:solidFill>
          <a:ln w="571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7222022" y="3622083"/>
            <a:ext cx="19891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0000FF"/>
                </a:solidFill>
              </a:rPr>
              <a:t>Analytics Functions</a:t>
            </a:r>
            <a:endParaRPr lang="ko-KR" altLang="en-US" dirty="0">
              <a:solidFill>
                <a:srgbClr val="0000FF"/>
              </a:solidFill>
            </a:endParaRPr>
          </a:p>
        </p:txBody>
      </p:sp>
      <p:pic>
        <p:nvPicPr>
          <p:cNvPr id="41" name="Picture 4" descr="ai icon pngì ëí ì´ë¯¸ì§ ê²ìê²°ê³¼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5849" y="2502467"/>
            <a:ext cx="816812" cy="816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925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-1" y="-2242"/>
            <a:ext cx="6975136" cy="1343010"/>
          </a:xfrm>
        </p:spPr>
        <p:txBody>
          <a:bodyPr>
            <a:noAutofit/>
          </a:bodyPr>
          <a:lstStyle/>
          <a:p>
            <a:r>
              <a:rPr lang="en-US" altLang="ko-KR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Inter-Connected </a:t>
            </a:r>
            <a:r>
              <a:rPr lang="en-US" altLang="ko-KR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Functions </a:t>
            </a:r>
            <a:r>
              <a:rPr lang="en-US" altLang="ko-KR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inside a Box &amp; across Clusters</a:t>
            </a:r>
            <a:endParaRPr lang="ko-KR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8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5648" y="4149080"/>
            <a:ext cx="5217144" cy="25652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9" name="모서리가 둥근 직사각형 48"/>
          <p:cNvSpPr/>
          <p:nvPr/>
        </p:nvSpPr>
        <p:spPr>
          <a:xfrm>
            <a:off x="4984119" y="3645024"/>
            <a:ext cx="3513918" cy="32418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altLang="ko-KR" sz="2800" b="1" dirty="0" smtClean="0">
                <a:solidFill>
                  <a:schemeClr val="tx1"/>
                </a:solidFill>
              </a:rPr>
              <a:t>Across Clusters</a:t>
            </a:r>
            <a:endParaRPr lang="ko-KR" altLang="en-US" sz="2800" b="1" dirty="0">
              <a:solidFill>
                <a:schemeClr val="tx1"/>
              </a:solidFill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107504" y="2924944"/>
            <a:ext cx="5882778" cy="2686248"/>
            <a:chOff x="129382" y="1556792"/>
            <a:chExt cx="5882778" cy="2686248"/>
          </a:xfrm>
        </p:grpSpPr>
        <p:pic>
          <p:nvPicPr>
            <p:cNvPr id="47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382" y="1626986"/>
              <a:ext cx="3864610" cy="26160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2" name="모서리가 둥근 직사각형 51"/>
            <p:cNvSpPr/>
            <p:nvPr/>
          </p:nvSpPr>
          <p:spPr>
            <a:xfrm>
              <a:off x="3410020" y="1556792"/>
              <a:ext cx="2602140" cy="324187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80000"/>
                </a:lnSpc>
              </a:pPr>
              <a:r>
                <a:rPr lang="en-US" altLang="ko-KR" sz="2800" b="1" dirty="0" smtClean="0">
                  <a:solidFill>
                    <a:schemeClr val="tx1"/>
                  </a:solidFill>
                </a:rPr>
                <a:t>Inside a Box</a:t>
              </a:r>
              <a:endParaRPr lang="ko-KR" altLang="en-US" sz="28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53" name="TextBox 52"/>
          <p:cNvSpPr txBox="1"/>
          <p:nvPr/>
        </p:nvSpPr>
        <p:spPr>
          <a:xfrm>
            <a:off x="1691680" y="1591056"/>
            <a:ext cx="5688632" cy="954107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err="1">
                <a:solidFill>
                  <a:srgbClr val="3333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ko-KR" sz="2800" b="1" dirty="0" err="1" smtClean="0">
                <a:solidFill>
                  <a:srgbClr val="3333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+v+c</a:t>
            </a:r>
            <a:r>
              <a:rPr lang="en-US" altLang="ko-KR" sz="2800" b="1" dirty="0" smtClean="0">
                <a:solidFill>
                  <a:srgbClr val="3333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Harmonization Challenge:</a:t>
            </a:r>
          </a:p>
          <a:p>
            <a:pPr algn="ctr"/>
            <a:r>
              <a:rPr lang="en-US" altLang="ko-KR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ko-KR" sz="20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ko-KR" sz="2000" b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Baremetal</a:t>
            </a:r>
            <a:r>
              <a:rPr lang="en-US" altLang="ko-KR" sz="20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altLang="ko-KR" sz="28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n-US" altLang="ko-KR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ko-KR" sz="20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(VM) </a:t>
            </a:r>
            <a:r>
              <a:rPr lang="en-US" altLang="ko-KR" sz="28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n-US" altLang="ko-KR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ko-KR" sz="20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(Container)</a:t>
            </a:r>
            <a:endParaRPr lang="ko-KR" altLang="en-US" sz="28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4398" y="367771"/>
            <a:ext cx="1264882" cy="1129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845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3"/>
          <p:cNvSpPr txBox="1">
            <a:spLocks/>
          </p:cNvSpPr>
          <p:nvPr/>
        </p:nvSpPr>
        <p:spPr bwMode="auto">
          <a:xfrm>
            <a:off x="0" y="-1"/>
            <a:ext cx="6897061" cy="1338831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맑은 고딕" charset="0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charset="0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charset="0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charset="0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charset="0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Computer System: </a:t>
            </a:r>
            <a:r>
              <a:rPr kumimoji="0" lang="en-US" altLang="ko-KR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Resource Scaling/Pooling with Clustering</a:t>
            </a:r>
            <a:endParaRPr kumimoji="0" lang="ko-KR" altLang="en-US" sz="4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92174" y="2878905"/>
            <a:ext cx="6493128" cy="3765591"/>
            <a:chOff x="27540" y="1461476"/>
            <a:chExt cx="8957812" cy="5445083"/>
          </a:xfrm>
        </p:grpSpPr>
        <p:pic>
          <p:nvPicPr>
            <p:cNvPr id="140293" name="Picture 5"/>
            <p:cNvPicPr>
              <a:picLocks noChangeAspect="1" noChangeArrowheads="1"/>
            </p:cNvPicPr>
            <p:nvPr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27046" y="1461476"/>
              <a:ext cx="1240777" cy="1240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3" name="그룹 2"/>
            <p:cNvGrpSpPr/>
            <p:nvPr/>
          </p:nvGrpSpPr>
          <p:grpSpPr>
            <a:xfrm>
              <a:off x="27540" y="2005133"/>
              <a:ext cx="8957812" cy="4901426"/>
              <a:chOff x="27540" y="2005133"/>
              <a:chExt cx="8957812" cy="4901426"/>
            </a:xfrm>
          </p:grpSpPr>
          <p:pic>
            <p:nvPicPr>
              <p:cNvPr id="286" name="Picture 6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946764" y="5069330"/>
                <a:ext cx="1182784" cy="118278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85" name="Picture 6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976161" y="2791833"/>
                <a:ext cx="1182784" cy="118278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79879" name="Picture 4" descr="http://www.siliconloons.com/wp-content/uploads/2012/11/openstack-logo5.png">
                <a:hlinkClick r:id="rId4"/>
              </p:cNvPr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956804" y="5567676"/>
                <a:ext cx="1109472" cy="13388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79877" name="Picture 6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40129" y="3905441"/>
                <a:ext cx="1182784" cy="118278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cxnSp>
            <p:nvCxnSpPr>
              <p:cNvPr id="147" name="꺾인 연결선 146"/>
              <p:cNvCxnSpPr>
                <a:stCxn id="189" idx="1"/>
                <a:endCxn id="164" idx="3"/>
              </p:cNvCxnSpPr>
              <p:nvPr/>
            </p:nvCxnSpPr>
            <p:spPr>
              <a:xfrm rot="10800000" flipV="1">
                <a:off x="5538644" y="3289934"/>
                <a:ext cx="552316" cy="1178905"/>
              </a:xfrm>
              <a:prstGeom prst="bentConnector3">
                <a:avLst>
                  <a:gd name="adj1" fmla="val 47700"/>
                </a:avLst>
              </a:prstGeom>
              <a:ln w="101600">
                <a:solidFill>
                  <a:srgbClr val="FF0000"/>
                </a:solidFill>
                <a:headEnd type="oval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" name="그룹 3"/>
              <p:cNvGrpSpPr/>
              <p:nvPr/>
            </p:nvGrpSpPr>
            <p:grpSpPr>
              <a:xfrm>
                <a:off x="845731" y="4391883"/>
                <a:ext cx="1909908" cy="2196069"/>
                <a:chOff x="-19402" y="1124744"/>
                <a:chExt cx="4365023" cy="4727970"/>
              </a:xfrm>
            </p:grpSpPr>
            <p:pic>
              <p:nvPicPr>
                <p:cNvPr id="20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93709" y="2843652"/>
                  <a:ext cx="1081947" cy="1141122"/>
                </a:xfrm>
                <a:prstGeom prst="rect">
                  <a:avLst/>
                </a:prstGeom>
                <a:noFill/>
                <a:extLst/>
              </p:spPr>
            </p:pic>
            <p:pic>
              <p:nvPicPr>
                <p:cNvPr id="24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545837" y="2852936"/>
                  <a:ext cx="1081947" cy="1141122"/>
                </a:xfrm>
                <a:prstGeom prst="rect">
                  <a:avLst/>
                </a:prstGeom>
                <a:noFill/>
                <a:extLst/>
              </p:spPr>
            </p:pic>
            <p:pic>
              <p:nvPicPr>
                <p:cNvPr id="25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95536" y="3717032"/>
                  <a:ext cx="1081947" cy="1141122"/>
                </a:xfrm>
                <a:prstGeom prst="rect">
                  <a:avLst/>
                </a:prstGeom>
                <a:noFill/>
                <a:extLst/>
              </p:spPr>
            </p:pic>
            <p:pic>
              <p:nvPicPr>
                <p:cNvPr id="26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545837" y="3717032"/>
                  <a:ext cx="1081947" cy="1141122"/>
                </a:xfrm>
                <a:prstGeom prst="rect">
                  <a:avLst/>
                </a:prstGeom>
                <a:noFill/>
                <a:extLst/>
              </p:spPr>
            </p:pic>
            <p:pic>
              <p:nvPicPr>
                <p:cNvPr id="27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697965" y="2852936"/>
                  <a:ext cx="1081947" cy="1141122"/>
                </a:xfrm>
                <a:prstGeom prst="rect">
                  <a:avLst/>
                </a:prstGeom>
                <a:noFill/>
                <a:extLst/>
              </p:spPr>
            </p:pic>
            <p:pic>
              <p:nvPicPr>
                <p:cNvPr id="28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699792" y="3717032"/>
                  <a:ext cx="1081947" cy="1141122"/>
                </a:xfrm>
                <a:prstGeom prst="rect">
                  <a:avLst/>
                </a:prstGeom>
                <a:noFill/>
                <a:extLst/>
              </p:spPr>
            </p:pic>
            <p:pic>
              <p:nvPicPr>
                <p:cNvPr id="29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71600" y="1916832"/>
                  <a:ext cx="1081947" cy="1141122"/>
                </a:xfrm>
                <a:prstGeom prst="rect">
                  <a:avLst/>
                </a:prstGeom>
                <a:noFill/>
                <a:extLst/>
              </p:spPr>
            </p:pic>
            <p:pic>
              <p:nvPicPr>
                <p:cNvPr id="30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121901" y="1927838"/>
                  <a:ext cx="1081947" cy="1141122"/>
                </a:xfrm>
                <a:prstGeom prst="rect">
                  <a:avLst/>
                </a:prstGeom>
                <a:noFill/>
                <a:extLst/>
              </p:spPr>
            </p:pic>
            <p:pic>
              <p:nvPicPr>
                <p:cNvPr id="31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-19402" y="1124744"/>
                  <a:ext cx="4365023" cy="4727970"/>
                </a:xfrm>
                <a:prstGeom prst="rect">
                  <a:avLst/>
                </a:prstGeom>
                <a:noFill/>
                <a:extLst/>
              </p:spPr>
            </p:pic>
          </p:grpSp>
          <p:grpSp>
            <p:nvGrpSpPr>
              <p:cNvPr id="43" name="그룹 42"/>
              <p:cNvGrpSpPr/>
              <p:nvPr/>
            </p:nvGrpSpPr>
            <p:grpSpPr>
              <a:xfrm>
                <a:off x="2864236" y="4327971"/>
                <a:ext cx="1909908" cy="2196069"/>
                <a:chOff x="-19402" y="1124744"/>
                <a:chExt cx="4365023" cy="4727970"/>
              </a:xfrm>
            </p:grpSpPr>
            <p:pic>
              <p:nvPicPr>
                <p:cNvPr id="44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93709" y="2843652"/>
                  <a:ext cx="1081947" cy="1141122"/>
                </a:xfrm>
                <a:prstGeom prst="rect">
                  <a:avLst/>
                </a:prstGeom>
                <a:noFill/>
                <a:extLst/>
              </p:spPr>
            </p:pic>
            <p:pic>
              <p:nvPicPr>
                <p:cNvPr id="45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545837" y="2852936"/>
                  <a:ext cx="1081947" cy="1141122"/>
                </a:xfrm>
                <a:prstGeom prst="rect">
                  <a:avLst/>
                </a:prstGeom>
                <a:noFill/>
                <a:extLst/>
              </p:spPr>
            </p:pic>
            <p:pic>
              <p:nvPicPr>
                <p:cNvPr id="46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95536" y="3717032"/>
                  <a:ext cx="1081947" cy="1141122"/>
                </a:xfrm>
                <a:prstGeom prst="rect">
                  <a:avLst/>
                </a:prstGeom>
                <a:noFill/>
                <a:extLst/>
              </p:spPr>
            </p:pic>
            <p:pic>
              <p:nvPicPr>
                <p:cNvPr id="47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545837" y="3717032"/>
                  <a:ext cx="1081947" cy="1141122"/>
                </a:xfrm>
                <a:prstGeom prst="rect">
                  <a:avLst/>
                </a:prstGeom>
                <a:noFill/>
                <a:extLst/>
              </p:spPr>
            </p:pic>
            <p:pic>
              <p:nvPicPr>
                <p:cNvPr id="48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697965" y="2852936"/>
                  <a:ext cx="1081947" cy="1141122"/>
                </a:xfrm>
                <a:prstGeom prst="rect">
                  <a:avLst/>
                </a:prstGeom>
                <a:noFill/>
                <a:extLst/>
              </p:spPr>
            </p:pic>
            <p:pic>
              <p:nvPicPr>
                <p:cNvPr id="49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699792" y="3717032"/>
                  <a:ext cx="1081947" cy="1141122"/>
                </a:xfrm>
                <a:prstGeom prst="rect">
                  <a:avLst/>
                </a:prstGeom>
                <a:noFill/>
                <a:extLst/>
              </p:spPr>
            </p:pic>
            <p:pic>
              <p:nvPicPr>
                <p:cNvPr id="50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71600" y="1916832"/>
                  <a:ext cx="1081947" cy="1141122"/>
                </a:xfrm>
                <a:prstGeom prst="rect">
                  <a:avLst/>
                </a:prstGeom>
                <a:noFill/>
                <a:extLst/>
              </p:spPr>
            </p:pic>
            <p:pic>
              <p:nvPicPr>
                <p:cNvPr id="51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121901" y="1927838"/>
                  <a:ext cx="1081947" cy="1141122"/>
                </a:xfrm>
                <a:prstGeom prst="rect">
                  <a:avLst/>
                </a:prstGeom>
                <a:noFill/>
                <a:extLst/>
              </p:spPr>
            </p:pic>
            <p:pic>
              <p:nvPicPr>
                <p:cNvPr id="52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-19402" y="1124744"/>
                  <a:ext cx="4365023" cy="4727970"/>
                </a:xfrm>
                <a:prstGeom prst="rect">
                  <a:avLst/>
                </a:prstGeom>
                <a:noFill/>
                <a:extLst/>
              </p:spPr>
            </p:pic>
          </p:grpSp>
          <p:sp>
            <p:nvSpPr>
              <p:cNvPr id="164" name="순서도: 준비 163"/>
              <p:cNvSpPr/>
              <p:nvPr/>
            </p:nvSpPr>
            <p:spPr>
              <a:xfrm>
                <a:off x="27540" y="2196313"/>
                <a:ext cx="5511104" cy="4545053"/>
              </a:xfrm>
              <a:prstGeom prst="flowChartPreparation">
                <a:avLst/>
              </a:prstGeom>
              <a:noFill/>
              <a:ln w="76200">
                <a:solidFill>
                  <a:srgbClr val="3333FF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65" name="그룹 164"/>
              <p:cNvGrpSpPr/>
              <p:nvPr/>
            </p:nvGrpSpPr>
            <p:grpSpPr>
              <a:xfrm>
                <a:off x="845731" y="2517571"/>
                <a:ext cx="1909908" cy="2196069"/>
                <a:chOff x="-19402" y="1124744"/>
                <a:chExt cx="4365023" cy="4727970"/>
              </a:xfrm>
            </p:grpSpPr>
            <p:pic>
              <p:nvPicPr>
                <p:cNvPr id="166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93709" y="2843652"/>
                  <a:ext cx="1081947" cy="1141122"/>
                </a:xfrm>
                <a:prstGeom prst="rect">
                  <a:avLst/>
                </a:prstGeom>
                <a:noFill/>
                <a:extLst/>
              </p:spPr>
            </p:pic>
            <p:pic>
              <p:nvPicPr>
                <p:cNvPr id="167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545837" y="2852936"/>
                  <a:ext cx="1081947" cy="1141122"/>
                </a:xfrm>
                <a:prstGeom prst="rect">
                  <a:avLst/>
                </a:prstGeom>
                <a:noFill/>
                <a:extLst/>
              </p:spPr>
            </p:pic>
            <p:pic>
              <p:nvPicPr>
                <p:cNvPr id="168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95536" y="3717032"/>
                  <a:ext cx="1081947" cy="1141122"/>
                </a:xfrm>
                <a:prstGeom prst="rect">
                  <a:avLst/>
                </a:prstGeom>
                <a:noFill/>
                <a:extLst/>
              </p:spPr>
            </p:pic>
            <p:pic>
              <p:nvPicPr>
                <p:cNvPr id="169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545837" y="3717032"/>
                  <a:ext cx="1081947" cy="1141122"/>
                </a:xfrm>
                <a:prstGeom prst="rect">
                  <a:avLst/>
                </a:prstGeom>
                <a:noFill/>
                <a:extLst/>
              </p:spPr>
            </p:pic>
            <p:pic>
              <p:nvPicPr>
                <p:cNvPr id="170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697965" y="2852936"/>
                  <a:ext cx="1081947" cy="1141122"/>
                </a:xfrm>
                <a:prstGeom prst="rect">
                  <a:avLst/>
                </a:prstGeom>
                <a:noFill/>
                <a:extLst/>
              </p:spPr>
            </p:pic>
            <p:pic>
              <p:nvPicPr>
                <p:cNvPr id="171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699792" y="3717032"/>
                  <a:ext cx="1081947" cy="1141122"/>
                </a:xfrm>
                <a:prstGeom prst="rect">
                  <a:avLst/>
                </a:prstGeom>
                <a:noFill/>
                <a:extLst/>
              </p:spPr>
            </p:pic>
            <p:pic>
              <p:nvPicPr>
                <p:cNvPr id="172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71600" y="1916832"/>
                  <a:ext cx="1081947" cy="1141122"/>
                </a:xfrm>
                <a:prstGeom prst="rect">
                  <a:avLst/>
                </a:prstGeom>
                <a:noFill/>
                <a:extLst/>
              </p:spPr>
            </p:pic>
            <p:pic>
              <p:nvPicPr>
                <p:cNvPr id="173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121901" y="1927838"/>
                  <a:ext cx="1081947" cy="1141122"/>
                </a:xfrm>
                <a:prstGeom prst="rect">
                  <a:avLst/>
                </a:prstGeom>
                <a:noFill/>
                <a:extLst/>
              </p:spPr>
            </p:pic>
            <p:pic>
              <p:nvPicPr>
                <p:cNvPr id="174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-19402" y="1124744"/>
                  <a:ext cx="4365023" cy="4727970"/>
                </a:xfrm>
                <a:prstGeom prst="rect">
                  <a:avLst/>
                </a:prstGeom>
                <a:noFill/>
                <a:extLst/>
              </p:spPr>
            </p:pic>
          </p:grpSp>
          <p:grpSp>
            <p:nvGrpSpPr>
              <p:cNvPr id="175" name="그룹 174"/>
              <p:cNvGrpSpPr/>
              <p:nvPr/>
            </p:nvGrpSpPr>
            <p:grpSpPr>
              <a:xfrm>
                <a:off x="2854413" y="2471213"/>
                <a:ext cx="1909908" cy="2196069"/>
                <a:chOff x="-19402" y="1124744"/>
                <a:chExt cx="4365023" cy="4727970"/>
              </a:xfrm>
            </p:grpSpPr>
            <p:pic>
              <p:nvPicPr>
                <p:cNvPr id="176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93709" y="2843652"/>
                  <a:ext cx="1081947" cy="1141122"/>
                </a:xfrm>
                <a:prstGeom prst="rect">
                  <a:avLst/>
                </a:prstGeom>
                <a:noFill/>
                <a:extLst/>
              </p:spPr>
            </p:pic>
            <p:pic>
              <p:nvPicPr>
                <p:cNvPr id="177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545837" y="2852936"/>
                  <a:ext cx="1081947" cy="1141122"/>
                </a:xfrm>
                <a:prstGeom prst="rect">
                  <a:avLst/>
                </a:prstGeom>
                <a:noFill/>
                <a:extLst/>
              </p:spPr>
            </p:pic>
            <p:pic>
              <p:nvPicPr>
                <p:cNvPr id="178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95536" y="3717032"/>
                  <a:ext cx="1081947" cy="1141122"/>
                </a:xfrm>
                <a:prstGeom prst="rect">
                  <a:avLst/>
                </a:prstGeom>
                <a:noFill/>
                <a:extLst/>
              </p:spPr>
            </p:pic>
            <p:pic>
              <p:nvPicPr>
                <p:cNvPr id="179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545837" y="3717032"/>
                  <a:ext cx="1081947" cy="1141122"/>
                </a:xfrm>
                <a:prstGeom prst="rect">
                  <a:avLst/>
                </a:prstGeom>
                <a:noFill/>
                <a:extLst/>
              </p:spPr>
            </p:pic>
            <p:pic>
              <p:nvPicPr>
                <p:cNvPr id="180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697965" y="2852936"/>
                  <a:ext cx="1081947" cy="1141122"/>
                </a:xfrm>
                <a:prstGeom prst="rect">
                  <a:avLst/>
                </a:prstGeom>
                <a:noFill/>
                <a:extLst/>
              </p:spPr>
            </p:pic>
            <p:pic>
              <p:nvPicPr>
                <p:cNvPr id="181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699792" y="3717032"/>
                  <a:ext cx="1081947" cy="1141122"/>
                </a:xfrm>
                <a:prstGeom prst="rect">
                  <a:avLst/>
                </a:prstGeom>
                <a:noFill/>
                <a:extLst/>
              </p:spPr>
            </p:pic>
            <p:pic>
              <p:nvPicPr>
                <p:cNvPr id="182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71600" y="1916832"/>
                  <a:ext cx="1081947" cy="1141122"/>
                </a:xfrm>
                <a:prstGeom prst="rect">
                  <a:avLst/>
                </a:prstGeom>
                <a:noFill/>
                <a:extLst/>
              </p:spPr>
            </p:pic>
            <p:pic>
              <p:nvPicPr>
                <p:cNvPr id="183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121901" y="1927838"/>
                  <a:ext cx="1081947" cy="1141122"/>
                </a:xfrm>
                <a:prstGeom prst="rect">
                  <a:avLst/>
                </a:prstGeom>
                <a:noFill/>
                <a:extLst/>
              </p:spPr>
            </p:pic>
            <p:pic>
              <p:nvPicPr>
                <p:cNvPr id="184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-19402" y="1124744"/>
                  <a:ext cx="4365023" cy="4727970"/>
                </a:xfrm>
                <a:prstGeom prst="rect">
                  <a:avLst/>
                </a:prstGeom>
                <a:noFill/>
                <a:extLst/>
              </p:spPr>
            </p:pic>
          </p:grpSp>
          <p:pic>
            <p:nvPicPr>
              <p:cNvPr id="219" name="Picture 4" descr="C:\Users\sunny\Desktop\제목 없음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615600" y="3644759"/>
                <a:ext cx="248628" cy="260682"/>
              </a:xfrm>
              <a:prstGeom prst="rect">
                <a:avLst/>
              </a:prstGeom>
              <a:noFill/>
              <a:extLst/>
            </p:spPr>
          </p:pic>
          <p:pic>
            <p:nvPicPr>
              <p:cNvPr id="220" name="Picture 4" descr="C:\Users\sunny\Desktop\제목 없음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880356" y="3646880"/>
                <a:ext cx="248628" cy="260682"/>
              </a:xfrm>
              <a:prstGeom prst="rect">
                <a:avLst/>
              </a:prstGeom>
              <a:noFill/>
              <a:extLst/>
            </p:spPr>
          </p:pic>
          <p:pic>
            <p:nvPicPr>
              <p:cNvPr id="221" name="Picture 4" descr="C:\Users\sunny\Desktop\제목 없음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616020" y="3844277"/>
                <a:ext cx="248628" cy="260682"/>
              </a:xfrm>
              <a:prstGeom prst="rect">
                <a:avLst/>
              </a:prstGeom>
              <a:noFill/>
              <a:extLst/>
            </p:spPr>
          </p:pic>
          <p:pic>
            <p:nvPicPr>
              <p:cNvPr id="222" name="Picture 4" descr="C:\Users\sunny\Desktop\제목 없음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880356" y="3844277"/>
                <a:ext cx="248628" cy="260682"/>
              </a:xfrm>
              <a:prstGeom prst="rect">
                <a:avLst/>
              </a:prstGeom>
              <a:noFill/>
              <a:extLst/>
            </p:spPr>
          </p:pic>
          <p:pic>
            <p:nvPicPr>
              <p:cNvPr id="223" name="Picture 4" descr="C:\Users\sunny\Desktop\제목 없음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145111" y="3646880"/>
                <a:ext cx="248628" cy="260682"/>
              </a:xfrm>
              <a:prstGeom prst="rect">
                <a:avLst/>
              </a:prstGeom>
              <a:noFill/>
              <a:extLst/>
            </p:spPr>
          </p:pic>
          <p:pic>
            <p:nvPicPr>
              <p:cNvPr id="224" name="Picture 4" descr="C:\Users\sunny\Desktop\제목 없음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145531" y="3844277"/>
                <a:ext cx="248628" cy="260682"/>
              </a:xfrm>
              <a:prstGeom prst="rect">
                <a:avLst/>
              </a:prstGeom>
              <a:noFill/>
              <a:extLst/>
            </p:spPr>
          </p:pic>
          <p:pic>
            <p:nvPicPr>
              <p:cNvPr id="225" name="Picture 4" descr="C:\Users\sunny\Desktop\제목 없음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748397" y="3433033"/>
                <a:ext cx="248628" cy="260682"/>
              </a:xfrm>
              <a:prstGeom prst="rect">
                <a:avLst/>
              </a:prstGeom>
              <a:noFill/>
              <a:extLst/>
            </p:spPr>
          </p:pic>
          <p:pic>
            <p:nvPicPr>
              <p:cNvPr id="226" name="Picture 4" descr="C:\Users\sunny\Desktop\제목 없음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012733" y="3435547"/>
                <a:ext cx="248628" cy="260682"/>
              </a:xfrm>
              <a:prstGeom prst="rect">
                <a:avLst/>
              </a:prstGeom>
              <a:noFill/>
              <a:extLst/>
            </p:spPr>
          </p:pic>
          <p:pic>
            <p:nvPicPr>
              <p:cNvPr id="227" name="Picture 4" descr="C:\Users\sunny\Desktop\제목 없음.png"/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520668" y="3252085"/>
                <a:ext cx="1003070" cy="1080076"/>
              </a:xfrm>
              <a:prstGeom prst="rect">
                <a:avLst/>
              </a:prstGeom>
              <a:noFill/>
              <a:extLst/>
            </p:spPr>
          </p:pic>
          <p:pic>
            <p:nvPicPr>
              <p:cNvPr id="210" name="Picture 4" descr="C:\Users\sunny\Desktop\제목 없음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75704" y="3613326"/>
                <a:ext cx="248628" cy="260682"/>
              </a:xfrm>
              <a:prstGeom prst="rect">
                <a:avLst/>
              </a:prstGeom>
              <a:noFill/>
              <a:extLst/>
            </p:spPr>
          </p:pic>
          <p:pic>
            <p:nvPicPr>
              <p:cNvPr id="211" name="Picture 4" descr="C:\Users\sunny\Desktop\제목 없음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940460" y="3615447"/>
                <a:ext cx="248628" cy="260682"/>
              </a:xfrm>
              <a:prstGeom prst="rect">
                <a:avLst/>
              </a:prstGeom>
              <a:noFill/>
              <a:extLst/>
            </p:spPr>
          </p:pic>
          <p:pic>
            <p:nvPicPr>
              <p:cNvPr id="212" name="Picture 4" descr="C:\Users\sunny\Desktop\제목 없음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76124" y="3812844"/>
                <a:ext cx="248628" cy="260682"/>
              </a:xfrm>
              <a:prstGeom prst="rect">
                <a:avLst/>
              </a:prstGeom>
              <a:noFill/>
              <a:extLst/>
            </p:spPr>
          </p:pic>
          <p:pic>
            <p:nvPicPr>
              <p:cNvPr id="213" name="Picture 4" descr="C:\Users\sunny\Desktop\제목 없음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940460" y="3812844"/>
                <a:ext cx="248628" cy="260682"/>
              </a:xfrm>
              <a:prstGeom prst="rect">
                <a:avLst/>
              </a:prstGeom>
              <a:noFill/>
              <a:extLst/>
            </p:spPr>
          </p:pic>
          <p:pic>
            <p:nvPicPr>
              <p:cNvPr id="214" name="Picture 4" descr="C:\Users\sunny\Desktop\제목 없음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205215" y="3615447"/>
                <a:ext cx="248628" cy="260682"/>
              </a:xfrm>
              <a:prstGeom prst="rect">
                <a:avLst/>
              </a:prstGeom>
              <a:noFill/>
              <a:extLst/>
            </p:spPr>
          </p:pic>
          <p:pic>
            <p:nvPicPr>
              <p:cNvPr id="215" name="Picture 4" descr="C:\Users\sunny\Desktop\제목 없음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205635" y="3812844"/>
                <a:ext cx="248628" cy="260682"/>
              </a:xfrm>
              <a:prstGeom prst="rect">
                <a:avLst/>
              </a:prstGeom>
              <a:noFill/>
              <a:extLst/>
            </p:spPr>
          </p:pic>
          <p:pic>
            <p:nvPicPr>
              <p:cNvPr id="216" name="Picture 4" descr="C:\Users\sunny\Desktop\제목 없음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08501" y="3401600"/>
                <a:ext cx="248628" cy="260682"/>
              </a:xfrm>
              <a:prstGeom prst="rect">
                <a:avLst/>
              </a:prstGeom>
              <a:noFill/>
              <a:extLst/>
            </p:spPr>
          </p:pic>
          <p:pic>
            <p:nvPicPr>
              <p:cNvPr id="217" name="Picture 4" descr="C:\Users\sunny\Desktop\제목 없음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072837" y="3404114"/>
                <a:ext cx="248628" cy="260682"/>
              </a:xfrm>
              <a:prstGeom prst="rect">
                <a:avLst/>
              </a:prstGeom>
              <a:noFill/>
              <a:extLst/>
            </p:spPr>
          </p:pic>
          <p:pic>
            <p:nvPicPr>
              <p:cNvPr id="218" name="Picture 4" descr="C:\Users\sunny\Desktop\제목 없음.png"/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580772" y="3220652"/>
                <a:ext cx="1003070" cy="1080076"/>
              </a:xfrm>
              <a:prstGeom prst="rect">
                <a:avLst/>
              </a:prstGeom>
              <a:noFill/>
              <a:extLst/>
            </p:spPr>
          </p:pic>
          <p:sp>
            <p:nvSpPr>
              <p:cNvPr id="189" name="순서도: 준비 188"/>
              <p:cNvSpPr/>
              <p:nvPr/>
            </p:nvSpPr>
            <p:spPr>
              <a:xfrm>
                <a:off x="6090960" y="2172255"/>
                <a:ext cx="2894392" cy="2235359"/>
              </a:xfrm>
              <a:prstGeom prst="flowChartPreparation">
                <a:avLst/>
              </a:prstGeom>
              <a:noFill/>
              <a:ln w="76200">
                <a:solidFill>
                  <a:srgbClr val="3333FF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tx1"/>
                  </a:solidFill>
                </a:endParaRPr>
              </a:p>
            </p:txBody>
          </p:sp>
          <p:pic>
            <p:nvPicPr>
              <p:cNvPr id="201" name="Picture 4" descr="C:\Users\sunny\Desktop\제목 없음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615600" y="2722931"/>
                <a:ext cx="248628" cy="260682"/>
              </a:xfrm>
              <a:prstGeom prst="rect">
                <a:avLst/>
              </a:prstGeom>
              <a:noFill/>
              <a:extLst/>
            </p:spPr>
          </p:pic>
          <p:pic>
            <p:nvPicPr>
              <p:cNvPr id="202" name="Picture 4" descr="C:\Users\sunny\Desktop\제목 없음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880356" y="2725052"/>
                <a:ext cx="248628" cy="260682"/>
              </a:xfrm>
              <a:prstGeom prst="rect">
                <a:avLst/>
              </a:prstGeom>
              <a:noFill/>
              <a:extLst/>
            </p:spPr>
          </p:pic>
          <p:pic>
            <p:nvPicPr>
              <p:cNvPr id="203" name="Picture 4" descr="C:\Users\sunny\Desktop\제목 없음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616020" y="2922449"/>
                <a:ext cx="248628" cy="260682"/>
              </a:xfrm>
              <a:prstGeom prst="rect">
                <a:avLst/>
              </a:prstGeom>
              <a:noFill/>
              <a:extLst/>
            </p:spPr>
          </p:pic>
          <p:pic>
            <p:nvPicPr>
              <p:cNvPr id="204" name="Picture 4" descr="C:\Users\sunny\Desktop\제목 없음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880356" y="2922449"/>
                <a:ext cx="248628" cy="260682"/>
              </a:xfrm>
              <a:prstGeom prst="rect">
                <a:avLst/>
              </a:prstGeom>
              <a:noFill/>
              <a:extLst/>
            </p:spPr>
          </p:pic>
          <p:pic>
            <p:nvPicPr>
              <p:cNvPr id="205" name="Picture 4" descr="C:\Users\sunny\Desktop\제목 없음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145111" y="2725052"/>
                <a:ext cx="248628" cy="260682"/>
              </a:xfrm>
              <a:prstGeom prst="rect">
                <a:avLst/>
              </a:prstGeom>
              <a:noFill/>
              <a:extLst/>
            </p:spPr>
          </p:pic>
          <p:pic>
            <p:nvPicPr>
              <p:cNvPr id="206" name="Picture 4" descr="C:\Users\sunny\Desktop\제목 없음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145531" y="2922449"/>
                <a:ext cx="248628" cy="260682"/>
              </a:xfrm>
              <a:prstGeom prst="rect">
                <a:avLst/>
              </a:prstGeom>
              <a:noFill/>
              <a:extLst/>
            </p:spPr>
          </p:pic>
          <p:pic>
            <p:nvPicPr>
              <p:cNvPr id="207" name="Picture 4" descr="C:\Users\sunny\Desktop\제목 없음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748397" y="2511205"/>
                <a:ext cx="248628" cy="260682"/>
              </a:xfrm>
              <a:prstGeom prst="rect">
                <a:avLst/>
              </a:prstGeom>
              <a:noFill/>
              <a:extLst/>
            </p:spPr>
          </p:pic>
          <p:pic>
            <p:nvPicPr>
              <p:cNvPr id="208" name="Picture 4" descr="C:\Users\sunny\Desktop\제목 없음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012733" y="2513719"/>
                <a:ext cx="248628" cy="260682"/>
              </a:xfrm>
              <a:prstGeom prst="rect">
                <a:avLst/>
              </a:prstGeom>
              <a:noFill/>
              <a:extLst/>
            </p:spPr>
          </p:pic>
          <p:pic>
            <p:nvPicPr>
              <p:cNvPr id="209" name="Picture 4" descr="C:\Users\sunny\Desktop\제목 없음.png"/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520668" y="2330257"/>
                <a:ext cx="1003070" cy="1080076"/>
              </a:xfrm>
              <a:prstGeom prst="rect">
                <a:avLst/>
              </a:prstGeom>
              <a:noFill/>
              <a:extLst/>
            </p:spPr>
          </p:pic>
          <p:pic>
            <p:nvPicPr>
              <p:cNvPr id="192" name="Picture 4" descr="C:\Users\sunny\Desktop\제목 없음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70545" y="2700131"/>
                <a:ext cx="248628" cy="260682"/>
              </a:xfrm>
              <a:prstGeom prst="rect">
                <a:avLst/>
              </a:prstGeom>
              <a:noFill/>
              <a:extLst/>
            </p:spPr>
          </p:pic>
          <p:pic>
            <p:nvPicPr>
              <p:cNvPr id="193" name="Picture 4" descr="C:\Users\sunny\Desktop\제목 없음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935301" y="2702252"/>
                <a:ext cx="248628" cy="260682"/>
              </a:xfrm>
              <a:prstGeom prst="rect">
                <a:avLst/>
              </a:prstGeom>
              <a:noFill/>
              <a:extLst/>
            </p:spPr>
          </p:pic>
          <p:pic>
            <p:nvPicPr>
              <p:cNvPr id="194" name="Picture 4" descr="C:\Users\sunny\Desktop\제목 없음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70965" y="2899649"/>
                <a:ext cx="248628" cy="260682"/>
              </a:xfrm>
              <a:prstGeom prst="rect">
                <a:avLst/>
              </a:prstGeom>
              <a:noFill/>
              <a:extLst/>
            </p:spPr>
          </p:pic>
          <p:pic>
            <p:nvPicPr>
              <p:cNvPr id="195" name="Picture 4" descr="C:\Users\sunny\Desktop\제목 없음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935301" y="2899649"/>
                <a:ext cx="248628" cy="260682"/>
              </a:xfrm>
              <a:prstGeom prst="rect">
                <a:avLst/>
              </a:prstGeom>
              <a:noFill/>
              <a:extLst/>
            </p:spPr>
          </p:pic>
          <p:pic>
            <p:nvPicPr>
              <p:cNvPr id="196" name="Picture 4" descr="C:\Users\sunny\Desktop\제목 없음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200056" y="2702252"/>
                <a:ext cx="248628" cy="260682"/>
              </a:xfrm>
              <a:prstGeom prst="rect">
                <a:avLst/>
              </a:prstGeom>
              <a:noFill/>
              <a:extLst/>
            </p:spPr>
          </p:pic>
          <p:pic>
            <p:nvPicPr>
              <p:cNvPr id="197" name="Picture 4" descr="C:\Users\sunny\Desktop\제목 없음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200476" y="2899649"/>
                <a:ext cx="248628" cy="260682"/>
              </a:xfrm>
              <a:prstGeom prst="rect">
                <a:avLst/>
              </a:prstGeom>
              <a:noFill/>
              <a:extLst/>
            </p:spPr>
          </p:pic>
          <p:pic>
            <p:nvPicPr>
              <p:cNvPr id="198" name="Picture 4" descr="C:\Users\sunny\Desktop\제목 없음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03342" y="2488405"/>
                <a:ext cx="248628" cy="260682"/>
              </a:xfrm>
              <a:prstGeom prst="rect">
                <a:avLst/>
              </a:prstGeom>
              <a:noFill/>
              <a:extLst/>
            </p:spPr>
          </p:pic>
          <p:pic>
            <p:nvPicPr>
              <p:cNvPr id="199" name="Picture 4" descr="C:\Users\sunny\Desktop\제목 없음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067678" y="2490919"/>
                <a:ext cx="248628" cy="260682"/>
              </a:xfrm>
              <a:prstGeom prst="rect">
                <a:avLst/>
              </a:prstGeom>
              <a:noFill/>
              <a:extLst/>
            </p:spPr>
          </p:pic>
          <p:pic>
            <p:nvPicPr>
              <p:cNvPr id="200" name="Picture 4" descr="C:\Users\sunny\Desktop\제목 없음.png"/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575613" y="2307457"/>
                <a:ext cx="1003070" cy="1080076"/>
              </a:xfrm>
              <a:prstGeom prst="rect">
                <a:avLst/>
              </a:prstGeom>
              <a:noFill/>
              <a:extLst/>
            </p:spPr>
          </p:pic>
          <p:grpSp>
            <p:nvGrpSpPr>
              <p:cNvPr id="229" name="그룹 228"/>
              <p:cNvGrpSpPr/>
              <p:nvPr/>
            </p:nvGrpSpPr>
            <p:grpSpPr>
              <a:xfrm>
                <a:off x="6499804" y="5583762"/>
                <a:ext cx="1003070" cy="1080076"/>
                <a:chOff x="-19402" y="1124744"/>
                <a:chExt cx="4365023" cy="4727970"/>
              </a:xfrm>
            </p:grpSpPr>
            <p:pic>
              <p:nvPicPr>
                <p:cNvPr id="261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93709" y="2843652"/>
                  <a:ext cx="1081947" cy="1141122"/>
                </a:xfrm>
                <a:prstGeom prst="rect">
                  <a:avLst/>
                </a:prstGeom>
                <a:noFill/>
                <a:extLst/>
              </p:spPr>
            </p:pic>
            <p:pic>
              <p:nvPicPr>
                <p:cNvPr id="262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545837" y="2852936"/>
                  <a:ext cx="1081947" cy="1141122"/>
                </a:xfrm>
                <a:prstGeom prst="rect">
                  <a:avLst/>
                </a:prstGeom>
                <a:noFill/>
                <a:extLst/>
              </p:spPr>
            </p:pic>
            <p:pic>
              <p:nvPicPr>
                <p:cNvPr id="263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95536" y="3717032"/>
                  <a:ext cx="1081947" cy="1141122"/>
                </a:xfrm>
                <a:prstGeom prst="rect">
                  <a:avLst/>
                </a:prstGeom>
                <a:noFill/>
                <a:extLst/>
              </p:spPr>
            </p:pic>
            <p:pic>
              <p:nvPicPr>
                <p:cNvPr id="264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545837" y="3717032"/>
                  <a:ext cx="1081947" cy="1141122"/>
                </a:xfrm>
                <a:prstGeom prst="rect">
                  <a:avLst/>
                </a:prstGeom>
                <a:noFill/>
                <a:extLst/>
              </p:spPr>
            </p:pic>
            <p:pic>
              <p:nvPicPr>
                <p:cNvPr id="265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697965" y="2852936"/>
                  <a:ext cx="1081947" cy="1141122"/>
                </a:xfrm>
                <a:prstGeom prst="rect">
                  <a:avLst/>
                </a:prstGeom>
                <a:noFill/>
                <a:extLst/>
              </p:spPr>
            </p:pic>
            <p:pic>
              <p:nvPicPr>
                <p:cNvPr id="266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699792" y="3717032"/>
                  <a:ext cx="1081947" cy="1141122"/>
                </a:xfrm>
                <a:prstGeom prst="rect">
                  <a:avLst/>
                </a:prstGeom>
                <a:noFill/>
                <a:extLst/>
              </p:spPr>
            </p:pic>
            <p:pic>
              <p:nvPicPr>
                <p:cNvPr id="267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71600" y="1916832"/>
                  <a:ext cx="1081947" cy="1141122"/>
                </a:xfrm>
                <a:prstGeom prst="rect">
                  <a:avLst/>
                </a:prstGeom>
                <a:noFill/>
                <a:extLst/>
              </p:spPr>
            </p:pic>
            <p:pic>
              <p:nvPicPr>
                <p:cNvPr id="268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121901" y="1927838"/>
                  <a:ext cx="1081947" cy="1141122"/>
                </a:xfrm>
                <a:prstGeom prst="rect">
                  <a:avLst/>
                </a:prstGeom>
                <a:noFill/>
                <a:extLst/>
              </p:spPr>
            </p:pic>
            <p:pic>
              <p:nvPicPr>
                <p:cNvPr id="269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-19402" y="1124744"/>
                  <a:ext cx="4365023" cy="4727970"/>
                </a:xfrm>
                <a:prstGeom prst="rect">
                  <a:avLst/>
                </a:prstGeom>
                <a:noFill/>
                <a:extLst/>
              </p:spPr>
            </p:pic>
          </p:grpSp>
          <p:grpSp>
            <p:nvGrpSpPr>
              <p:cNvPr id="230" name="그룹 229"/>
              <p:cNvGrpSpPr/>
              <p:nvPr/>
            </p:nvGrpSpPr>
            <p:grpSpPr>
              <a:xfrm>
                <a:off x="7559908" y="5552329"/>
                <a:ext cx="1003070" cy="1080076"/>
                <a:chOff x="-19402" y="1124744"/>
                <a:chExt cx="4365023" cy="4727970"/>
              </a:xfrm>
            </p:grpSpPr>
            <p:pic>
              <p:nvPicPr>
                <p:cNvPr id="252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93709" y="2843652"/>
                  <a:ext cx="1081947" cy="1141122"/>
                </a:xfrm>
                <a:prstGeom prst="rect">
                  <a:avLst/>
                </a:prstGeom>
                <a:noFill/>
                <a:extLst/>
              </p:spPr>
            </p:pic>
            <p:pic>
              <p:nvPicPr>
                <p:cNvPr id="253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545837" y="2852936"/>
                  <a:ext cx="1081947" cy="1141122"/>
                </a:xfrm>
                <a:prstGeom prst="rect">
                  <a:avLst/>
                </a:prstGeom>
                <a:noFill/>
                <a:extLst/>
              </p:spPr>
            </p:pic>
            <p:pic>
              <p:nvPicPr>
                <p:cNvPr id="254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95536" y="3717032"/>
                  <a:ext cx="1081947" cy="1141122"/>
                </a:xfrm>
                <a:prstGeom prst="rect">
                  <a:avLst/>
                </a:prstGeom>
                <a:noFill/>
                <a:extLst/>
              </p:spPr>
            </p:pic>
            <p:pic>
              <p:nvPicPr>
                <p:cNvPr id="255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545837" y="3717032"/>
                  <a:ext cx="1081947" cy="1141122"/>
                </a:xfrm>
                <a:prstGeom prst="rect">
                  <a:avLst/>
                </a:prstGeom>
                <a:noFill/>
                <a:extLst/>
              </p:spPr>
            </p:pic>
            <p:pic>
              <p:nvPicPr>
                <p:cNvPr id="256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697965" y="2852936"/>
                  <a:ext cx="1081947" cy="1141122"/>
                </a:xfrm>
                <a:prstGeom prst="rect">
                  <a:avLst/>
                </a:prstGeom>
                <a:noFill/>
                <a:extLst/>
              </p:spPr>
            </p:pic>
            <p:pic>
              <p:nvPicPr>
                <p:cNvPr id="257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699792" y="3717032"/>
                  <a:ext cx="1081947" cy="1141122"/>
                </a:xfrm>
                <a:prstGeom prst="rect">
                  <a:avLst/>
                </a:prstGeom>
                <a:noFill/>
                <a:extLst/>
              </p:spPr>
            </p:pic>
            <p:pic>
              <p:nvPicPr>
                <p:cNvPr id="258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71600" y="1916832"/>
                  <a:ext cx="1081947" cy="1141122"/>
                </a:xfrm>
                <a:prstGeom prst="rect">
                  <a:avLst/>
                </a:prstGeom>
                <a:noFill/>
                <a:extLst/>
              </p:spPr>
            </p:pic>
            <p:pic>
              <p:nvPicPr>
                <p:cNvPr id="259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121901" y="1927838"/>
                  <a:ext cx="1081947" cy="1141122"/>
                </a:xfrm>
                <a:prstGeom prst="rect">
                  <a:avLst/>
                </a:prstGeom>
                <a:noFill/>
                <a:extLst/>
              </p:spPr>
            </p:pic>
            <p:pic>
              <p:nvPicPr>
                <p:cNvPr id="260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-19402" y="1124744"/>
                  <a:ext cx="4365023" cy="4727970"/>
                </a:xfrm>
                <a:prstGeom prst="rect">
                  <a:avLst/>
                </a:prstGeom>
                <a:noFill/>
                <a:extLst/>
              </p:spPr>
            </p:pic>
          </p:grpSp>
          <p:sp>
            <p:nvSpPr>
              <p:cNvPr id="231" name="순서도: 준비 230"/>
              <p:cNvSpPr/>
              <p:nvPr/>
            </p:nvSpPr>
            <p:spPr>
              <a:xfrm>
                <a:off x="6070096" y="4503932"/>
                <a:ext cx="2894392" cy="2235359"/>
              </a:xfrm>
              <a:prstGeom prst="flowChartPreparation">
                <a:avLst/>
              </a:prstGeom>
              <a:noFill/>
              <a:ln w="76200">
                <a:solidFill>
                  <a:srgbClr val="3333FF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32" name="그룹 231"/>
              <p:cNvGrpSpPr/>
              <p:nvPr/>
            </p:nvGrpSpPr>
            <p:grpSpPr>
              <a:xfrm>
                <a:off x="6499804" y="4661934"/>
                <a:ext cx="1003070" cy="1080076"/>
                <a:chOff x="-19402" y="1124744"/>
                <a:chExt cx="4365023" cy="4727970"/>
              </a:xfrm>
            </p:grpSpPr>
            <p:pic>
              <p:nvPicPr>
                <p:cNvPr id="243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93709" y="2843652"/>
                  <a:ext cx="1081947" cy="1141122"/>
                </a:xfrm>
                <a:prstGeom prst="rect">
                  <a:avLst/>
                </a:prstGeom>
                <a:noFill/>
                <a:extLst/>
              </p:spPr>
            </p:pic>
            <p:pic>
              <p:nvPicPr>
                <p:cNvPr id="244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545837" y="2852936"/>
                  <a:ext cx="1081947" cy="1141122"/>
                </a:xfrm>
                <a:prstGeom prst="rect">
                  <a:avLst/>
                </a:prstGeom>
                <a:noFill/>
                <a:extLst/>
              </p:spPr>
            </p:pic>
            <p:pic>
              <p:nvPicPr>
                <p:cNvPr id="245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95536" y="3717032"/>
                  <a:ext cx="1081947" cy="1141122"/>
                </a:xfrm>
                <a:prstGeom prst="rect">
                  <a:avLst/>
                </a:prstGeom>
                <a:noFill/>
                <a:extLst/>
              </p:spPr>
            </p:pic>
            <p:pic>
              <p:nvPicPr>
                <p:cNvPr id="246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545837" y="3717032"/>
                  <a:ext cx="1081947" cy="1141122"/>
                </a:xfrm>
                <a:prstGeom prst="rect">
                  <a:avLst/>
                </a:prstGeom>
                <a:noFill/>
                <a:extLst/>
              </p:spPr>
            </p:pic>
            <p:pic>
              <p:nvPicPr>
                <p:cNvPr id="247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697965" y="2852936"/>
                  <a:ext cx="1081947" cy="1141122"/>
                </a:xfrm>
                <a:prstGeom prst="rect">
                  <a:avLst/>
                </a:prstGeom>
                <a:noFill/>
                <a:extLst/>
              </p:spPr>
            </p:pic>
            <p:pic>
              <p:nvPicPr>
                <p:cNvPr id="248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699792" y="3717032"/>
                  <a:ext cx="1081947" cy="1141122"/>
                </a:xfrm>
                <a:prstGeom prst="rect">
                  <a:avLst/>
                </a:prstGeom>
                <a:noFill/>
                <a:extLst/>
              </p:spPr>
            </p:pic>
            <p:pic>
              <p:nvPicPr>
                <p:cNvPr id="249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71600" y="1916832"/>
                  <a:ext cx="1081947" cy="1141122"/>
                </a:xfrm>
                <a:prstGeom prst="rect">
                  <a:avLst/>
                </a:prstGeom>
                <a:noFill/>
                <a:extLst/>
              </p:spPr>
            </p:pic>
            <p:pic>
              <p:nvPicPr>
                <p:cNvPr id="250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121901" y="1927838"/>
                  <a:ext cx="1081947" cy="1141122"/>
                </a:xfrm>
                <a:prstGeom prst="rect">
                  <a:avLst/>
                </a:prstGeom>
                <a:noFill/>
                <a:extLst/>
              </p:spPr>
            </p:pic>
            <p:pic>
              <p:nvPicPr>
                <p:cNvPr id="251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-19402" y="1124744"/>
                  <a:ext cx="4365023" cy="4727970"/>
                </a:xfrm>
                <a:prstGeom prst="rect">
                  <a:avLst/>
                </a:prstGeom>
                <a:noFill/>
                <a:extLst/>
              </p:spPr>
            </p:pic>
          </p:grpSp>
          <p:grpSp>
            <p:nvGrpSpPr>
              <p:cNvPr id="233" name="그룹 232"/>
              <p:cNvGrpSpPr/>
              <p:nvPr/>
            </p:nvGrpSpPr>
            <p:grpSpPr>
              <a:xfrm>
                <a:off x="7554749" y="4639134"/>
                <a:ext cx="1003070" cy="1080076"/>
                <a:chOff x="-19402" y="1124744"/>
                <a:chExt cx="4365023" cy="4727970"/>
              </a:xfrm>
            </p:grpSpPr>
            <p:pic>
              <p:nvPicPr>
                <p:cNvPr id="234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93709" y="2843652"/>
                  <a:ext cx="1081947" cy="1141122"/>
                </a:xfrm>
                <a:prstGeom prst="rect">
                  <a:avLst/>
                </a:prstGeom>
                <a:noFill/>
                <a:extLst/>
              </p:spPr>
            </p:pic>
            <p:pic>
              <p:nvPicPr>
                <p:cNvPr id="235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545837" y="2852936"/>
                  <a:ext cx="1081947" cy="1141122"/>
                </a:xfrm>
                <a:prstGeom prst="rect">
                  <a:avLst/>
                </a:prstGeom>
                <a:noFill/>
                <a:extLst/>
              </p:spPr>
            </p:pic>
            <p:pic>
              <p:nvPicPr>
                <p:cNvPr id="236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95536" y="3717032"/>
                  <a:ext cx="1081947" cy="1141122"/>
                </a:xfrm>
                <a:prstGeom prst="rect">
                  <a:avLst/>
                </a:prstGeom>
                <a:noFill/>
                <a:extLst/>
              </p:spPr>
            </p:pic>
            <p:pic>
              <p:nvPicPr>
                <p:cNvPr id="237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545837" y="3717032"/>
                  <a:ext cx="1081947" cy="1141122"/>
                </a:xfrm>
                <a:prstGeom prst="rect">
                  <a:avLst/>
                </a:prstGeom>
                <a:noFill/>
                <a:extLst/>
              </p:spPr>
            </p:pic>
            <p:pic>
              <p:nvPicPr>
                <p:cNvPr id="238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697965" y="2852936"/>
                  <a:ext cx="1081947" cy="1141122"/>
                </a:xfrm>
                <a:prstGeom prst="rect">
                  <a:avLst/>
                </a:prstGeom>
                <a:noFill/>
                <a:extLst/>
              </p:spPr>
            </p:pic>
            <p:pic>
              <p:nvPicPr>
                <p:cNvPr id="239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699792" y="3717032"/>
                  <a:ext cx="1081947" cy="1141122"/>
                </a:xfrm>
                <a:prstGeom prst="rect">
                  <a:avLst/>
                </a:prstGeom>
                <a:noFill/>
                <a:extLst/>
              </p:spPr>
            </p:pic>
            <p:pic>
              <p:nvPicPr>
                <p:cNvPr id="240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71600" y="1916832"/>
                  <a:ext cx="1081947" cy="1141122"/>
                </a:xfrm>
                <a:prstGeom prst="rect">
                  <a:avLst/>
                </a:prstGeom>
                <a:noFill/>
                <a:extLst/>
              </p:spPr>
            </p:pic>
            <p:pic>
              <p:nvPicPr>
                <p:cNvPr id="241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121901" y="1927838"/>
                  <a:ext cx="1081947" cy="1141122"/>
                </a:xfrm>
                <a:prstGeom prst="rect">
                  <a:avLst/>
                </a:prstGeom>
                <a:noFill/>
                <a:extLst/>
              </p:spPr>
            </p:pic>
            <p:pic>
              <p:nvPicPr>
                <p:cNvPr id="242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-19402" y="1124744"/>
                  <a:ext cx="4365023" cy="4727970"/>
                </a:xfrm>
                <a:prstGeom prst="rect">
                  <a:avLst/>
                </a:prstGeom>
                <a:noFill/>
                <a:extLst/>
              </p:spPr>
            </p:pic>
          </p:grpSp>
          <p:cxnSp>
            <p:nvCxnSpPr>
              <p:cNvPr id="272" name="꺾인 연결선 271"/>
              <p:cNvCxnSpPr>
                <a:stCxn id="164" idx="3"/>
                <a:endCxn id="231" idx="1"/>
              </p:cNvCxnSpPr>
              <p:nvPr/>
            </p:nvCxnSpPr>
            <p:spPr>
              <a:xfrm>
                <a:off x="5538644" y="4468840"/>
                <a:ext cx="531452" cy="1152772"/>
              </a:xfrm>
              <a:prstGeom prst="bentConnector3">
                <a:avLst>
                  <a:gd name="adj1" fmla="val 54779"/>
                </a:avLst>
              </a:prstGeom>
              <a:ln w="101600">
                <a:solidFill>
                  <a:srgbClr val="FF0000"/>
                </a:solidFill>
                <a:headEnd type="oval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87" name="Picture 2" descr="https://encrypted-tbn2.gstatic.com/images?q=tbn:ANd9GcTpJMc-H-yuu_pnn8CMdf1j7IGtJsNPo4noZxtP_-uz-5DJ8l4G">
                <a:hlinkClick r:id="rId10"/>
              </p:cNvPr>
              <p:cNvPicPr>
                <a:picLocks noChangeAspect="1" noChangeArrowheads="1"/>
              </p:cNvPicPr>
              <p:nvPr/>
            </p:nvPicPr>
            <p:blipFill>
              <a:blip r:embed="rId11" cstate="print">
                <a:clrChange>
                  <a:clrFrom>
                    <a:srgbClr val="FFFDFF"/>
                  </a:clrFrom>
                  <a:clrTo>
                    <a:srgbClr val="FFFD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27379" y="2005133"/>
                <a:ext cx="1084465" cy="98182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2" name="그룹 1"/>
          <p:cNvGrpSpPr/>
          <p:nvPr/>
        </p:nvGrpSpPr>
        <p:grpSpPr>
          <a:xfrm>
            <a:off x="4152630" y="1500950"/>
            <a:ext cx="2573954" cy="1469435"/>
            <a:chOff x="6055416" y="64374"/>
            <a:chExt cx="3039206" cy="1729083"/>
          </a:xfrm>
        </p:grpSpPr>
        <p:grpSp>
          <p:nvGrpSpPr>
            <p:cNvPr id="145" name="그룹 144"/>
            <p:cNvGrpSpPr/>
            <p:nvPr/>
          </p:nvGrpSpPr>
          <p:grpSpPr>
            <a:xfrm>
              <a:off x="6055416" y="73966"/>
              <a:ext cx="1440160" cy="1719491"/>
              <a:chOff x="7164288" y="2167320"/>
              <a:chExt cx="1849239" cy="2011878"/>
            </a:xfrm>
          </p:grpSpPr>
          <p:pic>
            <p:nvPicPr>
              <p:cNvPr id="146" name="Picture 3" descr="C:\Users\sunny\Desktop\smartx-box.png"/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264381" y="2649897"/>
                <a:ext cx="992966" cy="8912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48" name="Picture 3" descr="C:\Users\sunny\Desktop\smartx-box.png"/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020561" y="2691193"/>
                <a:ext cx="992966" cy="8912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49" name="Picture 3" descr="C:\Users\sunny\Desktop\smartx-box.png"/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262282" y="3280167"/>
                <a:ext cx="992966" cy="8912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0" name="Picture 3" descr="C:\Users\sunny\Desktop\smartx-box.png"/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020561" y="3287952"/>
                <a:ext cx="992966" cy="8912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51" name="TextBox 1"/>
              <p:cNvSpPr txBox="1">
                <a:spLocks noChangeArrowheads="1"/>
              </p:cNvSpPr>
              <p:nvPr/>
            </p:nvSpPr>
            <p:spPr bwMode="auto">
              <a:xfrm>
                <a:off x="7164288" y="2167320"/>
                <a:ext cx="1849239" cy="55086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latinLnBrk="1">
                  <a:spcBef>
                    <a:spcPct val="20000"/>
                  </a:spcBef>
                  <a:buFont typeface="Arial" charset="0"/>
                  <a:buChar char="•"/>
                  <a:defRPr sz="3200">
                    <a:solidFill>
                      <a:schemeClr val="tx1"/>
                    </a:solidFill>
                    <a:latin typeface="Times New Roman" pitchFamily="18" charset="0"/>
                    <a:ea typeface="맑은 고딕" pitchFamily="50" charset="-127"/>
                    <a:cs typeface="Times New Roman" pitchFamily="18" charset="0"/>
                  </a:defRPr>
                </a:lvl1pPr>
                <a:lvl2pPr marL="742950" indent="-285750" latinLnBrk="1">
                  <a:spcBef>
                    <a:spcPct val="20000"/>
                  </a:spcBef>
                  <a:buFont typeface="Arial" charset="0"/>
                  <a:buChar char="–"/>
                  <a:defRPr sz="2800">
                    <a:solidFill>
                      <a:schemeClr val="tx1"/>
                    </a:solidFill>
                    <a:latin typeface="Times New Roman" pitchFamily="18" charset="0"/>
                    <a:ea typeface="맑은 고딕" pitchFamily="50" charset="-127"/>
                    <a:cs typeface="Times New Roman" pitchFamily="18" charset="0"/>
                  </a:defRPr>
                </a:lvl2pPr>
                <a:lvl3pPr marL="1143000" indent="-228600" latinLnBrk="1">
                  <a:spcBef>
                    <a:spcPct val="20000"/>
                  </a:spcBef>
                  <a:buFont typeface="Arial" charset="0"/>
                  <a:buChar char="•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맑은 고딕" pitchFamily="50" charset="-127"/>
                    <a:cs typeface="Times New Roman" pitchFamily="18" charset="0"/>
                  </a:defRPr>
                </a:lvl3pPr>
                <a:lvl4pPr marL="1600200" indent="-228600" latinLnBrk="1">
                  <a:spcBef>
                    <a:spcPct val="20000"/>
                  </a:spcBef>
                  <a:buFont typeface="Arial" charset="0"/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맑은 고딕" pitchFamily="50" charset="-127"/>
                    <a:cs typeface="Times New Roman" pitchFamily="18" charset="0"/>
                  </a:defRPr>
                </a:lvl4pPr>
                <a:lvl5pPr marL="2057400" indent="-228600" latinLnBrk="1">
                  <a:spcBef>
                    <a:spcPct val="20000"/>
                  </a:spcBef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맑은 고딕" pitchFamily="50" charset="-127"/>
                    <a:cs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맑은 고딕" pitchFamily="50" charset="-127"/>
                    <a:cs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맑은 고딕" pitchFamily="50" charset="-127"/>
                    <a:cs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맑은 고딕" pitchFamily="50" charset="-127"/>
                    <a:cs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맑은 고딕" pitchFamily="50" charset="-127"/>
                    <a:cs typeface="Times New Roman" pitchFamily="18" charset="0"/>
                  </a:defRPr>
                </a:lvl9pPr>
              </a:lstStyle>
              <a:p>
                <a:pPr algn="ctr" latinLnBrk="0">
                  <a:spcBef>
                    <a:spcPct val="0"/>
                  </a:spcBef>
                  <a:buFontTx/>
                  <a:buNone/>
                </a:pPr>
                <a:r>
                  <a:rPr lang="en-US" altLang="ko-KR" sz="2000" dirty="0" smtClean="0">
                    <a:ea typeface="굴림" pitchFamily="50" charset="-127"/>
                  </a:rPr>
                  <a:t>Scale </a:t>
                </a:r>
                <a:r>
                  <a:rPr lang="en-US" altLang="ko-KR" sz="2000" dirty="0" smtClean="0">
                    <a:solidFill>
                      <a:srgbClr val="FF0000"/>
                    </a:solidFill>
                    <a:ea typeface="굴림" pitchFamily="50" charset="-127"/>
                  </a:rPr>
                  <a:t>Out</a:t>
                </a:r>
                <a:endParaRPr lang="ko-KR" altLang="en-US" sz="1100" dirty="0">
                  <a:solidFill>
                    <a:srgbClr val="FF0000"/>
                  </a:solidFill>
                  <a:ea typeface="굴림" pitchFamily="50" charset="-127"/>
                </a:endParaRPr>
              </a:p>
            </p:txBody>
          </p:sp>
        </p:grpSp>
        <p:grpSp>
          <p:nvGrpSpPr>
            <p:cNvPr id="152" name="그룹 151"/>
            <p:cNvGrpSpPr/>
            <p:nvPr/>
          </p:nvGrpSpPr>
          <p:grpSpPr>
            <a:xfrm>
              <a:off x="7655260" y="64374"/>
              <a:ext cx="1439362" cy="1688692"/>
              <a:chOff x="7251496" y="4616095"/>
              <a:chExt cx="1712991" cy="2119208"/>
            </a:xfrm>
          </p:grpSpPr>
          <p:sp>
            <p:nvSpPr>
              <p:cNvPr id="153" name="TextBox 1"/>
              <p:cNvSpPr txBox="1">
                <a:spLocks noChangeArrowheads="1"/>
              </p:cNvSpPr>
              <p:nvPr/>
            </p:nvSpPr>
            <p:spPr bwMode="auto">
              <a:xfrm>
                <a:off x="7251496" y="4616095"/>
                <a:ext cx="1640978" cy="5908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latinLnBrk="1">
                  <a:spcBef>
                    <a:spcPct val="20000"/>
                  </a:spcBef>
                  <a:buFont typeface="Arial" charset="0"/>
                  <a:buChar char="•"/>
                  <a:defRPr sz="3200">
                    <a:solidFill>
                      <a:schemeClr val="tx1"/>
                    </a:solidFill>
                    <a:latin typeface="Times New Roman" pitchFamily="18" charset="0"/>
                    <a:ea typeface="맑은 고딕" pitchFamily="50" charset="-127"/>
                    <a:cs typeface="Times New Roman" pitchFamily="18" charset="0"/>
                  </a:defRPr>
                </a:lvl1pPr>
                <a:lvl2pPr marL="742950" indent="-285750" latinLnBrk="1">
                  <a:spcBef>
                    <a:spcPct val="20000"/>
                  </a:spcBef>
                  <a:buFont typeface="Arial" charset="0"/>
                  <a:buChar char="–"/>
                  <a:defRPr sz="2800">
                    <a:solidFill>
                      <a:schemeClr val="tx1"/>
                    </a:solidFill>
                    <a:latin typeface="Times New Roman" pitchFamily="18" charset="0"/>
                    <a:ea typeface="맑은 고딕" pitchFamily="50" charset="-127"/>
                    <a:cs typeface="Times New Roman" pitchFamily="18" charset="0"/>
                  </a:defRPr>
                </a:lvl2pPr>
                <a:lvl3pPr marL="1143000" indent="-228600" latinLnBrk="1">
                  <a:spcBef>
                    <a:spcPct val="20000"/>
                  </a:spcBef>
                  <a:buFont typeface="Arial" charset="0"/>
                  <a:buChar char="•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맑은 고딕" pitchFamily="50" charset="-127"/>
                    <a:cs typeface="Times New Roman" pitchFamily="18" charset="0"/>
                  </a:defRPr>
                </a:lvl3pPr>
                <a:lvl4pPr marL="1600200" indent="-228600" latinLnBrk="1">
                  <a:spcBef>
                    <a:spcPct val="20000"/>
                  </a:spcBef>
                  <a:buFont typeface="Arial" charset="0"/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맑은 고딕" pitchFamily="50" charset="-127"/>
                    <a:cs typeface="Times New Roman" pitchFamily="18" charset="0"/>
                  </a:defRPr>
                </a:lvl4pPr>
                <a:lvl5pPr marL="2057400" indent="-228600" latinLnBrk="1">
                  <a:spcBef>
                    <a:spcPct val="20000"/>
                  </a:spcBef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맑은 고딕" pitchFamily="50" charset="-127"/>
                    <a:cs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맑은 고딕" pitchFamily="50" charset="-127"/>
                    <a:cs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맑은 고딕" pitchFamily="50" charset="-127"/>
                    <a:cs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맑은 고딕" pitchFamily="50" charset="-127"/>
                    <a:cs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맑은 고딕" pitchFamily="50" charset="-127"/>
                    <a:cs typeface="Times New Roman" pitchFamily="18" charset="0"/>
                  </a:defRPr>
                </a:lvl9pPr>
              </a:lstStyle>
              <a:p>
                <a:pPr algn="ctr" latinLnBrk="0">
                  <a:spcBef>
                    <a:spcPct val="0"/>
                  </a:spcBef>
                  <a:buFontTx/>
                  <a:buNone/>
                </a:pPr>
                <a:r>
                  <a:rPr lang="en-US" altLang="ko-KR" sz="2000" dirty="0" smtClean="0">
                    <a:ea typeface="굴림" pitchFamily="50" charset="-127"/>
                  </a:rPr>
                  <a:t>Scale </a:t>
                </a:r>
                <a:r>
                  <a:rPr lang="en-US" altLang="ko-KR" sz="2000" dirty="0" smtClean="0">
                    <a:solidFill>
                      <a:srgbClr val="FF0000"/>
                    </a:solidFill>
                    <a:ea typeface="굴림" pitchFamily="50" charset="-127"/>
                  </a:rPr>
                  <a:t>Up</a:t>
                </a:r>
                <a:endParaRPr lang="ko-KR" altLang="en-US" sz="1100" dirty="0">
                  <a:solidFill>
                    <a:srgbClr val="FF0000"/>
                  </a:solidFill>
                  <a:ea typeface="굴림" pitchFamily="50" charset="-127"/>
                </a:endParaRPr>
              </a:p>
            </p:txBody>
          </p:sp>
          <p:pic>
            <p:nvPicPr>
              <p:cNvPr id="154" name="Picture 3" descr="C:\Users\sunny\Desktop\smartx-box.png"/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289076" y="5157192"/>
                <a:ext cx="1675411" cy="15781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155" name="그룹 154"/>
          <p:cNvGrpSpPr/>
          <p:nvPr/>
        </p:nvGrpSpPr>
        <p:grpSpPr>
          <a:xfrm>
            <a:off x="7010400" y="422765"/>
            <a:ext cx="1900679" cy="1703218"/>
            <a:chOff x="544198" y="598485"/>
            <a:chExt cx="1900679" cy="1703218"/>
          </a:xfrm>
        </p:grpSpPr>
        <p:grpSp>
          <p:nvGrpSpPr>
            <p:cNvPr id="156" name="그룹 155"/>
            <p:cNvGrpSpPr/>
            <p:nvPr/>
          </p:nvGrpSpPr>
          <p:grpSpPr>
            <a:xfrm>
              <a:off x="969183" y="854321"/>
              <a:ext cx="1475694" cy="1447382"/>
              <a:chOff x="3185979" y="2656221"/>
              <a:chExt cx="1475694" cy="1447382"/>
            </a:xfrm>
          </p:grpSpPr>
          <p:grpSp>
            <p:nvGrpSpPr>
              <p:cNvPr id="159" name="그룹 158"/>
              <p:cNvGrpSpPr/>
              <p:nvPr/>
            </p:nvGrpSpPr>
            <p:grpSpPr>
              <a:xfrm>
                <a:off x="3185979" y="2656221"/>
                <a:ext cx="1475694" cy="1447382"/>
                <a:chOff x="5477748" y="3510139"/>
                <a:chExt cx="679262" cy="666230"/>
              </a:xfrm>
            </p:grpSpPr>
            <p:pic>
              <p:nvPicPr>
                <p:cNvPr id="163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14" cstate="print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477748" y="3510139"/>
                  <a:ext cx="679262" cy="66623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185" name="그림 184"/>
                <p:cNvPicPr>
                  <a:picLocks noChangeAspect="1"/>
                </p:cNvPicPr>
                <p:nvPr/>
              </p:nvPicPr>
              <p:blipFill>
                <a:blip r:embed="rId15">
                  <a:duotone>
                    <a:prstClr val="black"/>
                    <a:schemeClr val="tx2">
                      <a:tint val="45000"/>
                      <a:satMod val="400000"/>
                    </a:schemeClr>
                  </a:duotone>
                </a:blip>
                <a:stretch>
                  <a:fillRect/>
                </a:stretch>
              </p:blipFill>
              <p:spPr>
                <a:xfrm>
                  <a:off x="5521495" y="3826661"/>
                  <a:ext cx="282305" cy="241497"/>
                </a:xfrm>
                <a:prstGeom prst="rect">
                  <a:avLst/>
                </a:prstGeom>
              </p:spPr>
            </p:pic>
            <p:pic>
              <p:nvPicPr>
                <p:cNvPr id="186" name="그림 185"/>
                <p:cNvPicPr>
                  <a:picLocks noChangeAspect="1"/>
                </p:cNvPicPr>
                <p:nvPr/>
              </p:nvPicPr>
              <p:blipFill>
                <a:blip r:embed="rId16">
                  <a:duotone>
                    <a:prstClr val="black"/>
                    <a:schemeClr val="tx2">
                      <a:tint val="45000"/>
                      <a:satMod val="400000"/>
                    </a:schemeClr>
                  </a:duotone>
                </a:blip>
                <a:stretch>
                  <a:fillRect/>
                </a:stretch>
              </p:blipFill>
              <p:spPr>
                <a:xfrm>
                  <a:off x="5847546" y="3832136"/>
                  <a:ext cx="269503" cy="230546"/>
                </a:xfrm>
                <a:prstGeom prst="rect">
                  <a:avLst/>
                </a:prstGeom>
              </p:spPr>
            </p:pic>
            <p:pic>
              <p:nvPicPr>
                <p:cNvPr id="270" name="그림 269"/>
                <p:cNvPicPr>
                  <a:picLocks noChangeAspect="1"/>
                </p:cNvPicPr>
                <p:nvPr/>
              </p:nvPicPr>
              <p:blipFill>
                <a:blip r:embed="rId17">
                  <a:duotone>
                    <a:prstClr val="black"/>
                    <a:schemeClr val="tx2">
                      <a:tint val="45000"/>
                      <a:satMod val="400000"/>
                    </a:schemeClr>
                  </a:duotone>
                </a:blip>
                <a:stretch>
                  <a:fillRect/>
                </a:stretch>
              </p:blipFill>
              <p:spPr>
                <a:xfrm>
                  <a:off x="5688773" y="3552166"/>
                  <a:ext cx="273799" cy="212956"/>
                </a:xfrm>
                <a:prstGeom prst="rect">
                  <a:avLst/>
                </a:prstGeom>
              </p:spPr>
            </p:pic>
          </p:grpSp>
          <p:sp>
            <p:nvSpPr>
              <p:cNvPr id="160" name="직사각형 159"/>
              <p:cNvSpPr/>
              <p:nvPr/>
            </p:nvSpPr>
            <p:spPr>
              <a:xfrm>
                <a:off x="4119942" y="3497508"/>
                <a:ext cx="399918" cy="272259"/>
              </a:xfrm>
              <a:prstGeom prst="rect">
                <a:avLst/>
              </a:prstGeom>
              <a:solidFill>
                <a:srgbClr val="FFFFFF">
                  <a:alpha val="80000"/>
                </a:srgb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Smart NIC</a:t>
                </a:r>
                <a:endParaRPr lang="ko-KR" altLang="en-US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1" name="직사각형 160"/>
              <p:cNvSpPr/>
              <p:nvPr/>
            </p:nvSpPr>
            <p:spPr>
              <a:xfrm>
                <a:off x="3722555" y="2835699"/>
                <a:ext cx="449059" cy="256926"/>
              </a:xfrm>
              <a:prstGeom prst="rect">
                <a:avLst/>
              </a:prstGeom>
              <a:solidFill>
                <a:srgbClr val="FFFFFF">
                  <a:alpha val="80000"/>
                </a:srgb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NVMe Flash</a:t>
                </a:r>
                <a:endParaRPr lang="ko-KR" altLang="en-US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2" name="직사각형 161"/>
              <p:cNvSpPr/>
              <p:nvPr/>
            </p:nvSpPr>
            <p:spPr>
              <a:xfrm>
                <a:off x="3386651" y="3504230"/>
                <a:ext cx="394336" cy="141043"/>
              </a:xfrm>
              <a:prstGeom prst="rect">
                <a:avLst/>
              </a:prstGeom>
              <a:solidFill>
                <a:srgbClr val="FFFFFF">
                  <a:alpha val="80000"/>
                </a:srgb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HBM</a:t>
                </a:r>
                <a:endParaRPr lang="ko-KR" altLang="en-US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pic>
          <p:nvPicPr>
            <p:cNvPr id="157" name="Picture 8" descr="Image result for tesla gpu png"/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4198" y="1195051"/>
              <a:ext cx="798970" cy="5870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8" name="Picture 8" descr="Image result for cpu xeon png"/>
            <p:cNvPicPr>
              <a:picLocks noChangeAspect="1" noChangeArrowheads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4244" y="598485"/>
              <a:ext cx="662454" cy="5776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" name="TextBox 5"/>
          <p:cNvSpPr txBox="1"/>
          <p:nvPr/>
        </p:nvSpPr>
        <p:spPr>
          <a:xfrm>
            <a:off x="6702019" y="4193200"/>
            <a:ext cx="23703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/>
              <a:t>HPC + </a:t>
            </a:r>
          </a:p>
          <a:p>
            <a:pPr algn="ctr"/>
            <a:r>
              <a:rPr lang="en-US" altLang="ko-KR" sz="2400" dirty="0" smtClean="0"/>
              <a:t>HPDA (</a:t>
            </a:r>
            <a:r>
              <a:rPr lang="en-US" altLang="ko-KR" sz="2400" dirty="0" err="1" smtClean="0"/>
              <a:t>BigData</a:t>
            </a:r>
            <a:r>
              <a:rPr lang="en-US" altLang="ko-KR" sz="2400" dirty="0" smtClean="0"/>
              <a:t>) </a:t>
            </a:r>
          </a:p>
          <a:p>
            <a:pPr algn="ctr"/>
            <a:endParaRPr lang="en-US" altLang="ko-KR" sz="2400" dirty="0" smtClean="0">
              <a:sym typeface="Wingdings" panose="05000000000000000000" pitchFamily="2" charset="2"/>
            </a:endParaRPr>
          </a:p>
          <a:p>
            <a:pPr algn="ctr"/>
            <a:r>
              <a:rPr lang="en-US" altLang="ko-KR" sz="2400" dirty="0" smtClean="0">
                <a:sym typeface="Wingdings" panose="05000000000000000000" pitchFamily="2" charset="2"/>
              </a:rPr>
              <a:t> AI (ML/DL)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562401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-3095"/>
            <a:ext cx="5542676" cy="594984"/>
          </a:xfrm>
        </p:spPr>
        <p:txBody>
          <a:bodyPr>
            <a:noAutofit/>
          </a:bodyPr>
          <a:lstStyle/>
          <a:p>
            <a:pPr algn="ctr"/>
            <a:r>
              <a:rPr lang="en-US" altLang="ko-KR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Cluster for AI Computing</a:t>
            </a:r>
            <a:endParaRPr lang="ko-KR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107504" y="2474863"/>
            <a:ext cx="7757856" cy="4250422"/>
            <a:chOff x="126512" y="1363975"/>
            <a:chExt cx="8890976" cy="5307336"/>
          </a:xfrm>
        </p:grpSpPr>
        <p:grpSp>
          <p:nvGrpSpPr>
            <p:cNvPr id="155" name="그룹 154"/>
            <p:cNvGrpSpPr/>
            <p:nvPr/>
          </p:nvGrpSpPr>
          <p:grpSpPr>
            <a:xfrm>
              <a:off x="979235" y="1363975"/>
              <a:ext cx="3100998" cy="1657949"/>
              <a:chOff x="3034815" y="1038334"/>
              <a:chExt cx="3100998" cy="1657949"/>
            </a:xfrm>
          </p:grpSpPr>
          <p:sp>
            <p:nvSpPr>
              <p:cNvPr id="156" name="모서리가 둥근 직사각형 155"/>
              <p:cNvSpPr/>
              <p:nvPr/>
            </p:nvSpPr>
            <p:spPr>
              <a:xfrm>
                <a:off x="3518683" y="1455559"/>
                <a:ext cx="2617130" cy="1240724"/>
              </a:xfrm>
              <a:prstGeom prst="roundRect">
                <a:avLst/>
              </a:prstGeom>
              <a:solidFill>
                <a:srgbClr val="F7F7F7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pic>
            <p:nvPicPr>
              <p:cNvPr id="157" name="Picture 4" descr="C:\Users\sunny\Desktop\제목 없음.png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71477" y="1507705"/>
                <a:ext cx="833095" cy="7828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8" name="Picture 6" descr="Image result for mellanox smartnic png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>
                <a:off x="4930749" y="1956752"/>
                <a:ext cx="474853" cy="41209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59" name="TextBox 94"/>
              <p:cNvSpPr txBox="1"/>
              <p:nvPr/>
            </p:nvSpPr>
            <p:spPr>
              <a:xfrm>
                <a:off x="3748527" y="1091473"/>
                <a:ext cx="2347507" cy="4375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6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Intelligence Center</a:t>
                </a:r>
              </a:p>
            </p:txBody>
          </p:sp>
          <p:pic>
            <p:nvPicPr>
              <p:cNvPr id="160" name="Picture 4" descr="https://upload.wikimedia.org/wikipedia/commons/thumb/8/80/The_OpenStack_logo.svg/2000px-The_OpenStack_logo.svg.png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clrChange>
                  <a:clrFrom>
                    <a:srgbClr val="000000">
                      <a:alpha val="0"/>
                    </a:srgbClr>
                  </a:clrFrom>
                  <a:clrTo>
                    <a:srgbClr val="000000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566" t="7926" r="14090" b="9205"/>
              <a:stretch/>
            </p:blipFill>
            <p:spPr bwMode="auto">
              <a:xfrm>
                <a:off x="4465963" y="2257792"/>
                <a:ext cx="367338" cy="3507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61" name="그림 160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034815" y="1038334"/>
                <a:ext cx="947280" cy="932410"/>
              </a:xfrm>
              <a:prstGeom prst="rect">
                <a:avLst/>
              </a:prstGeom>
            </p:spPr>
          </p:pic>
          <p:pic>
            <p:nvPicPr>
              <p:cNvPr id="162" name="Picture 14" descr="Image result for kubernetes"/>
              <p:cNvPicPr>
                <a:picLocks noChangeAspect="1" noChangeArrowheads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1" t="1" r="71922" b="4409"/>
              <a:stretch/>
            </p:blipFill>
            <p:spPr bwMode="auto">
              <a:xfrm>
                <a:off x="3915241" y="1921881"/>
                <a:ext cx="298058" cy="22751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63" name="그림 162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207426" y="2129760"/>
                <a:ext cx="202595" cy="206210"/>
              </a:xfrm>
              <a:prstGeom prst="rect">
                <a:avLst/>
              </a:prstGeom>
            </p:spPr>
          </p:pic>
          <p:pic>
            <p:nvPicPr>
              <p:cNvPr id="164" name="Picture 3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93802" y="1847472"/>
                <a:ext cx="574617" cy="32552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84" name="육각형 183"/>
            <p:cNvSpPr/>
            <p:nvPr/>
          </p:nvSpPr>
          <p:spPr>
            <a:xfrm>
              <a:off x="2760336" y="3594523"/>
              <a:ext cx="3595215" cy="3076788"/>
            </a:xfrm>
            <a:prstGeom prst="hexagon">
              <a:avLst/>
            </a:prstGeom>
            <a:solidFill>
              <a:schemeClr val="bg1"/>
            </a:solidFill>
            <a:ln w="38100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85" name="TextBox 184"/>
            <p:cNvSpPr txBox="1"/>
            <p:nvPr/>
          </p:nvSpPr>
          <p:spPr>
            <a:xfrm>
              <a:off x="4036023" y="2549127"/>
              <a:ext cx="4000964" cy="7557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맑은 고딕" panose="020B0503020000020004" pitchFamily="50" charset="-127"/>
                  <a:cs typeface="Times New Roman" panose="02020603050405020304" pitchFamily="18" charset="0"/>
                </a:rPr>
                <a:t>Multi-node AI Computing Cluster with Optimized DL Tools</a:t>
              </a:r>
            </a:p>
          </p:txBody>
        </p:sp>
        <p:pic>
          <p:nvPicPr>
            <p:cNvPr id="186" name="Picture 2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8989853">
              <a:off x="3990610" y="5064499"/>
              <a:ext cx="970234" cy="12345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7" name="Picture 4" descr="C:\Users\sunny\Desktop\제목 없음.png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00234" y="5681789"/>
              <a:ext cx="569309" cy="587160"/>
            </a:xfrm>
            <a:prstGeom prst="rect">
              <a:avLst/>
            </a:prstGeom>
            <a:noFill/>
            <a:extLst/>
          </p:spPr>
        </p:pic>
        <p:pic>
          <p:nvPicPr>
            <p:cNvPr id="188" name="Picture 4" descr="C:\Users\sunny\Desktop\제목 없음.png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53211" y="5665722"/>
              <a:ext cx="569309" cy="587160"/>
            </a:xfrm>
            <a:prstGeom prst="rect">
              <a:avLst/>
            </a:prstGeom>
            <a:noFill/>
            <a:extLst/>
          </p:spPr>
        </p:pic>
        <p:pic>
          <p:nvPicPr>
            <p:cNvPr id="189" name="Picture 4" descr="C:\Users\sunny\Desktop\제목 없음.png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59830" y="5087674"/>
              <a:ext cx="569309" cy="587160"/>
            </a:xfrm>
            <a:prstGeom prst="rect">
              <a:avLst/>
            </a:prstGeom>
            <a:noFill/>
            <a:extLst/>
          </p:spPr>
        </p:pic>
        <p:pic>
          <p:nvPicPr>
            <p:cNvPr id="190" name="Picture 4" descr="C:\Users\sunny\Desktop\제목 없음.png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12381" y="5061839"/>
              <a:ext cx="569309" cy="587160"/>
            </a:xfrm>
            <a:prstGeom prst="rect">
              <a:avLst/>
            </a:prstGeom>
            <a:noFill/>
            <a:extLst/>
          </p:spPr>
        </p:pic>
        <p:pic>
          <p:nvPicPr>
            <p:cNvPr id="191" name="Picture 4" descr="C:\Users\sunny\Desktop\제목 없음.png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37311" y="4697211"/>
              <a:ext cx="1965978" cy="18518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92" name="그룹 191"/>
            <p:cNvGrpSpPr/>
            <p:nvPr/>
          </p:nvGrpSpPr>
          <p:grpSpPr>
            <a:xfrm>
              <a:off x="6671356" y="3480317"/>
              <a:ext cx="2090317" cy="1998472"/>
              <a:chOff x="643271" y="2204418"/>
              <a:chExt cx="2484806" cy="2099734"/>
            </a:xfrm>
          </p:grpSpPr>
          <p:sp>
            <p:nvSpPr>
              <p:cNvPr id="193" name="육각형 192"/>
              <p:cNvSpPr/>
              <p:nvPr/>
            </p:nvSpPr>
            <p:spPr>
              <a:xfrm>
                <a:off x="643734" y="2324410"/>
                <a:ext cx="2341467" cy="1601353"/>
              </a:xfrm>
              <a:prstGeom prst="hexagon">
                <a:avLst/>
              </a:prstGeom>
              <a:solidFill>
                <a:schemeClr val="bg1"/>
              </a:solidFill>
              <a:ln w="38100"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pic>
            <p:nvPicPr>
              <p:cNvPr id="194" name="Picture 12" descr="Image result for ceph"/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86849" y="2204418"/>
                <a:ext cx="1529682" cy="70249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95" name="TextBox 194"/>
              <p:cNvSpPr txBox="1"/>
              <p:nvPr/>
            </p:nvSpPr>
            <p:spPr>
              <a:xfrm>
                <a:off x="643271" y="3928004"/>
                <a:ext cx="2484806" cy="3761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20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Cloud Storage Cluster</a:t>
                </a:r>
              </a:p>
            </p:txBody>
          </p:sp>
          <p:grpSp>
            <p:nvGrpSpPr>
              <p:cNvPr id="196" name="그룹 195"/>
              <p:cNvGrpSpPr/>
              <p:nvPr/>
            </p:nvGrpSpPr>
            <p:grpSpPr>
              <a:xfrm>
                <a:off x="1127847" y="2783102"/>
                <a:ext cx="1260461" cy="1089811"/>
                <a:chOff x="1143986" y="2905005"/>
                <a:chExt cx="1260461" cy="1089811"/>
              </a:xfrm>
            </p:grpSpPr>
            <p:pic>
              <p:nvPicPr>
                <p:cNvPr id="197" name="Picture 2"/>
                <p:cNvPicPr>
                  <a:picLocks noChangeAspect="1" noChangeArrowheads="1"/>
                </p:cNvPicPr>
                <p:nvPr/>
              </p:nvPicPr>
              <p:blipFill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8989853">
                  <a:off x="1433895" y="3045806"/>
                  <a:ext cx="721997" cy="81201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198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329076" y="3382865"/>
                  <a:ext cx="423650" cy="386190"/>
                </a:xfrm>
                <a:prstGeom prst="rect">
                  <a:avLst/>
                </a:prstGeom>
                <a:noFill/>
                <a:extLst/>
              </p:spPr>
            </p:pic>
            <p:pic>
              <p:nvPicPr>
                <p:cNvPr id="199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07260" y="3212104"/>
                  <a:ext cx="423650" cy="386190"/>
                </a:xfrm>
                <a:prstGeom prst="rect">
                  <a:avLst/>
                </a:prstGeom>
                <a:noFill/>
                <a:extLst/>
              </p:spPr>
            </p:pic>
            <p:pic>
              <p:nvPicPr>
                <p:cNvPr id="200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143986" y="2905005"/>
                  <a:ext cx="1260461" cy="108981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  <p:grpSp>
          <p:nvGrpSpPr>
            <p:cNvPr id="201" name="그룹 200"/>
            <p:cNvGrpSpPr/>
            <p:nvPr/>
          </p:nvGrpSpPr>
          <p:grpSpPr>
            <a:xfrm>
              <a:off x="126512" y="3208797"/>
              <a:ext cx="2487492" cy="1184164"/>
              <a:chOff x="7747541" y="1746002"/>
              <a:chExt cx="2956936" cy="1244165"/>
            </a:xfrm>
          </p:grpSpPr>
          <p:sp>
            <p:nvSpPr>
              <p:cNvPr id="202" name="모서리가 둥근 직사각형 201"/>
              <p:cNvSpPr/>
              <p:nvPr/>
            </p:nvSpPr>
            <p:spPr>
              <a:xfrm>
                <a:off x="7932332" y="1746002"/>
                <a:ext cx="2527264" cy="1239908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pic>
            <p:nvPicPr>
              <p:cNvPr id="203" name="Picture 8" descr="Image result for tesla gpu png"/>
              <p:cNvPicPr>
                <a:picLocks noChangeAspect="1" noChangeArrowheads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447392" y="2267454"/>
                <a:ext cx="643172" cy="46894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4" name="Picture 4" descr="Image result for nvidia"/>
              <p:cNvPicPr>
                <a:picLocks noChangeAspect="1" noChangeArrowheads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442552" y="2218862"/>
                <a:ext cx="643172" cy="49952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05" name="TextBox 204"/>
              <p:cNvSpPr txBox="1"/>
              <p:nvPr/>
            </p:nvSpPr>
            <p:spPr>
              <a:xfrm>
                <a:off x="7747541" y="1764228"/>
                <a:ext cx="2956936" cy="3092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algn="ctr">
                  <a:defRPr b="1">
                    <a:solidFill>
                      <a:prstClr val="black"/>
                    </a:solidFill>
                    <a:latin typeface="Times New Roman" panose="02020603050405020304" pitchFamily="18" charset="0"/>
                    <a:ea typeface="맑은 고딕"/>
                    <a:cs typeface="Times New Roman" panose="02020603050405020304" pitchFamily="18" charset="0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1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맑은 고딕"/>
                    <a:cs typeface="Times New Roman" panose="02020603050405020304" pitchFamily="18" charset="0"/>
                  </a:rPr>
                  <a:t>GPU Acceleration</a:t>
                </a:r>
              </a:p>
            </p:txBody>
          </p:sp>
          <p:pic>
            <p:nvPicPr>
              <p:cNvPr id="206" name="Picture 8" descr="Image result for tesla gpu png"/>
              <p:cNvPicPr>
                <a:picLocks noChangeAspect="1" noChangeArrowheads="1"/>
              </p:cNvPicPr>
              <p:nvPr/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408409" y="2089047"/>
                <a:ext cx="457207" cy="33335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07" name="TextBox 206"/>
              <p:cNvSpPr txBox="1"/>
              <p:nvPr/>
            </p:nvSpPr>
            <p:spPr>
              <a:xfrm>
                <a:off x="8258375" y="2645364"/>
                <a:ext cx="1206534" cy="3448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05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GPU Cards</a:t>
                </a:r>
                <a:endParaRPr kumimoji="0" lang="ko-KR" altLang="en-US" sz="105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08" name="그룹 207"/>
            <p:cNvGrpSpPr/>
            <p:nvPr/>
          </p:nvGrpSpPr>
          <p:grpSpPr>
            <a:xfrm>
              <a:off x="160983" y="5473196"/>
              <a:ext cx="2487492" cy="1180112"/>
              <a:chOff x="8070457" y="3310217"/>
              <a:chExt cx="2956936" cy="1239908"/>
            </a:xfrm>
          </p:grpSpPr>
          <p:sp>
            <p:nvSpPr>
              <p:cNvPr id="209" name="모서리가 둥근 직사각형 208"/>
              <p:cNvSpPr/>
              <p:nvPr/>
            </p:nvSpPr>
            <p:spPr>
              <a:xfrm>
                <a:off x="8215706" y="3310217"/>
                <a:ext cx="2527264" cy="1239908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10" name="TextBox 209"/>
              <p:cNvSpPr txBox="1"/>
              <p:nvPr/>
            </p:nvSpPr>
            <p:spPr>
              <a:xfrm>
                <a:off x="8070457" y="3339324"/>
                <a:ext cx="2956936" cy="3092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algn="ctr">
                  <a:defRPr b="1">
                    <a:solidFill>
                      <a:prstClr val="black"/>
                    </a:solidFill>
                    <a:latin typeface="Times New Roman" panose="02020603050405020304" pitchFamily="18" charset="0"/>
                    <a:ea typeface="맑은 고딕"/>
                    <a:cs typeface="Times New Roman" panose="02020603050405020304" pitchFamily="18" charset="0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1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맑은 고딕"/>
                    <a:cs typeface="Times New Roman" panose="02020603050405020304" pitchFamily="18" charset="0"/>
                  </a:rPr>
                  <a:t>Parallel File System</a:t>
                </a:r>
              </a:p>
            </p:txBody>
          </p:sp>
          <p:pic>
            <p:nvPicPr>
              <p:cNvPr id="211" name="Picture 10" descr="Image result for bee gfs"/>
              <p:cNvPicPr>
                <a:picLocks noChangeAspect="1" noChangeArrowheads="1"/>
              </p:cNvPicPr>
              <p:nvPr/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649979" y="3700805"/>
                <a:ext cx="853704" cy="62066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12" name="Picture 2" descr="Image result for nvme ssd png"/>
              <p:cNvPicPr>
                <a:picLocks noChangeAspect="1" noChangeArrowheads="1"/>
              </p:cNvPicPr>
              <p:nvPr/>
            </p:nvPicPr>
            <p:blipFill>
              <a:blip r:embed="rId1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545854" y="3695007"/>
                <a:ext cx="912336" cy="54758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13" name="TextBox 212"/>
              <p:cNvSpPr txBox="1"/>
              <p:nvPr/>
            </p:nvSpPr>
            <p:spPr>
              <a:xfrm>
                <a:off x="8470510" y="4169599"/>
                <a:ext cx="1343751" cy="3448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05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NVMe SSDs</a:t>
                </a:r>
                <a:endParaRPr kumimoji="0" lang="ko-KR" altLang="en-US" sz="105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14" name="그룹 213"/>
            <p:cNvGrpSpPr/>
            <p:nvPr/>
          </p:nvGrpSpPr>
          <p:grpSpPr>
            <a:xfrm>
              <a:off x="6529996" y="5491199"/>
              <a:ext cx="2487492" cy="1180112"/>
              <a:chOff x="7788517" y="5152082"/>
              <a:chExt cx="2956936" cy="1239908"/>
            </a:xfrm>
          </p:grpSpPr>
          <p:sp>
            <p:nvSpPr>
              <p:cNvPr id="215" name="모서리가 둥근 직사각형 214"/>
              <p:cNvSpPr/>
              <p:nvPr/>
            </p:nvSpPr>
            <p:spPr>
              <a:xfrm>
                <a:off x="7973308" y="5152082"/>
                <a:ext cx="2527264" cy="1239908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16" name="TextBox 215"/>
              <p:cNvSpPr txBox="1"/>
              <p:nvPr/>
            </p:nvSpPr>
            <p:spPr>
              <a:xfrm>
                <a:off x="7788517" y="5176302"/>
                <a:ext cx="2956936" cy="3092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algn="ctr">
                  <a:defRPr b="1">
                    <a:solidFill>
                      <a:prstClr val="black"/>
                    </a:solidFill>
                    <a:latin typeface="Times New Roman" panose="02020603050405020304" pitchFamily="18" charset="0"/>
                    <a:ea typeface="맑은 고딕"/>
                    <a:cs typeface="Times New Roman" panose="02020603050405020304" pitchFamily="18" charset="0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1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맑은 고딕"/>
                    <a:cs typeface="Times New Roman" panose="02020603050405020304" pitchFamily="18" charset="0"/>
                  </a:rPr>
                  <a:t>Cloud Storage</a:t>
                </a:r>
              </a:p>
            </p:txBody>
          </p:sp>
          <p:pic>
            <p:nvPicPr>
              <p:cNvPr id="217" name="Picture 12" descr="Image result for ceph"/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66986" y="5537782"/>
                <a:ext cx="1253016" cy="5754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18" name="Picture 6" descr="Image result for mellanox smartnic png"/>
              <p:cNvPicPr>
                <a:picLocks noChangeAspect="1" noChangeArrowheads="1"/>
              </p:cNvPicPr>
              <p:nvPr/>
            </p:nvPicPr>
            <p:blipFill>
              <a:blip r:embed="rId1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193492" y="5360479"/>
                <a:ext cx="1073493" cy="82539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19" name="TextBox 218"/>
              <p:cNvSpPr txBox="1"/>
              <p:nvPr/>
            </p:nvSpPr>
            <p:spPr>
              <a:xfrm>
                <a:off x="8294912" y="6016746"/>
                <a:ext cx="1237830" cy="3448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05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Smart NICs</a:t>
                </a:r>
                <a:endParaRPr kumimoji="0" lang="ko-KR" altLang="en-US" sz="105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</p:grpSp>
        <p:pic>
          <p:nvPicPr>
            <p:cNvPr id="226" name="Picture 8" descr="Image result for cpu xeon png"/>
            <p:cNvPicPr>
              <a:picLocks noChangeAspect="1" noChangeArrowheads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93551" y="5236187"/>
              <a:ext cx="1093449" cy="9534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27" name="그룹 226"/>
            <p:cNvGrpSpPr/>
            <p:nvPr/>
          </p:nvGrpSpPr>
          <p:grpSpPr>
            <a:xfrm>
              <a:off x="3165293" y="5435160"/>
              <a:ext cx="705301" cy="641510"/>
              <a:chOff x="1035180" y="5456006"/>
              <a:chExt cx="461936" cy="410466"/>
            </a:xfrm>
          </p:grpSpPr>
          <p:pic>
            <p:nvPicPr>
              <p:cNvPr id="228" name="Picture 8" descr="Image result for tesla gpu png"/>
              <p:cNvPicPr>
                <a:picLocks noChangeAspect="1" noChangeArrowheads="1"/>
              </p:cNvPicPr>
              <p:nvPr/>
            </p:nvPicPr>
            <p:blipFill>
              <a:blip r:embed="rId2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62898" y="5549881"/>
                <a:ext cx="434218" cy="31659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29" name="Picture 8" descr="Image result for tesla gpu png"/>
              <p:cNvPicPr>
                <a:picLocks noChangeAspect="1" noChangeArrowheads="1"/>
              </p:cNvPicPr>
              <p:nvPr/>
            </p:nvPicPr>
            <p:blipFill>
              <a:blip r:embed="rId2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35180" y="5456006"/>
                <a:ext cx="308669" cy="22505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6" name="그룹 5"/>
            <p:cNvGrpSpPr/>
            <p:nvPr/>
          </p:nvGrpSpPr>
          <p:grpSpPr>
            <a:xfrm>
              <a:off x="2778894" y="3347296"/>
              <a:ext cx="3421820" cy="1935650"/>
              <a:chOff x="500143" y="3418672"/>
              <a:chExt cx="3421820" cy="1935650"/>
            </a:xfrm>
          </p:grpSpPr>
          <p:grpSp>
            <p:nvGrpSpPr>
              <p:cNvPr id="230" name="그룹 229"/>
              <p:cNvGrpSpPr/>
              <p:nvPr/>
            </p:nvGrpSpPr>
            <p:grpSpPr>
              <a:xfrm>
                <a:off x="1098367" y="3418672"/>
                <a:ext cx="2303985" cy="645188"/>
                <a:chOff x="3079013" y="2986117"/>
                <a:chExt cx="2977878" cy="786322"/>
              </a:xfrm>
            </p:grpSpPr>
            <p:sp>
              <p:nvSpPr>
                <p:cNvPr id="231" name="모서리가 둥근 직사각형 230"/>
                <p:cNvSpPr/>
                <p:nvPr/>
              </p:nvSpPr>
              <p:spPr>
                <a:xfrm>
                  <a:off x="3079013" y="2986117"/>
                  <a:ext cx="2977878" cy="786322"/>
                </a:xfrm>
                <a:prstGeom prst="roundRect">
                  <a:avLst/>
                </a:prstGeom>
                <a:solidFill>
                  <a:schemeClr val="bg1"/>
                </a:solidFill>
                <a:ln w="381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1200" b="1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맑은 고딕" panose="020B0503020000020004" pitchFamily="50" charset="-127"/>
                      <a:cs typeface="Times New Roman" panose="02020603050405020304" pitchFamily="18" charset="0"/>
                    </a:rPr>
                    <a:t>Container Orchestration</a:t>
                  </a:r>
                </a:p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pic>
              <p:nvPicPr>
                <p:cNvPr id="232" name="Picture 14" descr="Image result for kubernetes"/>
                <p:cNvPicPr>
                  <a:picLocks noChangeAspect="1" noChangeArrowheads="1"/>
                </p:cNvPicPr>
                <p:nvPr/>
              </p:nvPicPr>
              <p:blipFill>
                <a:blip r:embed="rId2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718684" y="3317255"/>
                  <a:ext cx="1425229" cy="34918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233" name="그룹 232"/>
              <p:cNvGrpSpPr/>
              <p:nvPr/>
            </p:nvGrpSpPr>
            <p:grpSpPr>
              <a:xfrm>
                <a:off x="2803205" y="4685789"/>
                <a:ext cx="871605" cy="668533"/>
                <a:chOff x="1036712" y="2690487"/>
                <a:chExt cx="1018534" cy="814773"/>
              </a:xfrm>
            </p:grpSpPr>
            <p:grpSp>
              <p:nvGrpSpPr>
                <p:cNvPr id="234" name="그룹 233"/>
                <p:cNvGrpSpPr/>
                <p:nvPr/>
              </p:nvGrpSpPr>
              <p:grpSpPr>
                <a:xfrm>
                  <a:off x="1036712" y="2690487"/>
                  <a:ext cx="854190" cy="536549"/>
                  <a:chOff x="4873340" y="3620923"/>
                  <a:chExt cx="854190" cy="536549"/>
                </a:xfrm>
              </p:grpSpPr>
              <p:pic>
                <p:nvPicPr>
                  <p:cNvPr id="236" name="Picture 2" descr="Related image"/>
                  <p:cNvPicPr>
                    <a:picLocks noChangeAspect="1" noChangeArrowheads="1"/>
                  </p:cNvPicPr>
                  <p:nvPr/>
                </p:nvPicPr>
                <p:blipFill>
                  <a:blip r:embed="rId2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5001458" y="3703438"/>
                    <a:ext cx="726072" cy="45403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37" name="Picture 2" descr="Related image"/>
                  <p:cNvPicPr>
                    <a:picLocks noChangeAspect="1" noChangeArrowheads="1"/>
                  </p:cNvPicPr>
                  <p:nvPr/>
                </p:nvPicPr>
                <p:blipFill>
                  <a:blip r:embed="rId2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4873340" y="3620923"/>
                    <a:ext cx="726072" cy="45403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35" name="Picture 2" descr="http://insidehpc.com/wp-content/uploads/2015/11/IMG_0019-300x248.jpg"/>
                <p:cNvPicPr>
                  <a:picLocks noChangeAspect="1" noChangeArrowheads="1"/>
                </p:cNvPicPr>
                <p:nvPr/>
              </p:nvPicPr>
              <p:blipFill>
                <a:blip r:embed="rId25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521766" y="3114935"/>
                  <a:ext cx="533480" cy="39032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238" name="그룹 237"/>
              <p:cNvGrpSpPr/>
              <p:nvPr/>
            </p:nvGrpSpPr>
            <p:grpSpPr>
              <a:xfrm>
                <a:off x="500143" y="4601005"/>
                <a:ext cx="920239" cy="561999"/>
                <a:chOff x="2959533" y="3604373"/>
                <a:chExt cx="1075366" cy="684936"/>
              </a:xfrm>
            </p:grpSpPr>
            <p:pic>
              <p:nvPicPr>
                <p:cNvPr id="239" name="Picture 2" descr="Related image"/>
                <p:cNvPicPr>
                  <a:picLocks noChangeAspect="1" noChangeArrowheads="1"/>
                </p:cNvPicPr>
                <p:nvPr/>
              </p:nvPicPr>
              <p:blipFill>
                <a:blip r:embed="rId2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959533" y="3604373"/>
                  <a:ext cx="726072" cy="45403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40" name="Picture 20" descr="Image result for docker png"/>
                <p:cNvPicPr>
                  <a:picLocks noChangeAspect="1" noChangeArrowheads="1"/>
                </p:cNvPicPr>
                <p:nvPr/>
              </p:nvPicPr>
              <p:blipFill>
                <a:blip r:embed="rId2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360817" y="3731506"/>
                  <a:ext cx="674082" cy="55780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241" name="그룹 240"/>
              <p:cNvGrpSpPr/>
              <p:nvPr/>
            </p:nvGrpSpPr>
            <p:grpSpPr>
              <a:xfrm>
                <a:off x="3136422" y="4271177"/>
                <a:ext cx="785541" cy="528108"/>
                <a:chOff x="4873340" y="3620923"/>
                <a:chExt cx="917962" cy="643631"/>
              </a:xfrm>
            </p:grpSpPr>
            <p:pic>
              <p:nvPicPr>
                <p:cNvPr id="242" name="Picture 2" descr="Related image"/>
                <p:cNvPicPr>
                  <a:picLocks noChangeAspect="1" noChangeArrowheads="1"/>
                </p:cNvPicPr>
                <p:nvPr/>
              </p:nvPicPr>
              <p:blipFill>
                <a:blip r:embed="rId2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873340" y="3620923"/>
                  <a:ext cx="726072" cy="45403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43" name="Picture 26" descr="Image result for singularity container"/>
                <p:cNvPicPr>
                  <a:picLocks noChangeAspect="1" noChangeArrowheads="1"/>
                </p:cNvPicPr>
                <p:nvPr/>
              </p:nvPicPr>
              <p:blipFill>
                <a:blip r:embed="rId2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329715" y="3803458"/>
                  <a:ext cx="461587" cy="46109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244" name="그룹 243"/>
              <p:cNvGrpSpPr/>
              <p:nvPr/>
            </p:nvGrpSpPr>
            <p:grpSpPr>
              <a:xfrm>
                <a:off x="910318" y="4153952"/>
                <a:ext cx="1050695" cy="533993"/>
                <a:chOff x="3417533" y="3405894"/>
                <a:chExt cx="1227814" cy="650803"/>
              </a:xfrm>
            </p:grpSpPr>
            <p:grpSp>
              <p:nvGrpSpPr>
                <p:cNvPr id="245" name="그룹 244"/>
                <p:cNvGrpSpPr/>
                <p:nvPr/>
              </p:nvGrpSpPr>
              <p:grpSpPr>
                <a:xfrm>
                  <a:off x="3417533" y="3405894"/>
                  <a:ext cx="854190" cy="536549"/>
                  <a:chOff x="4873340" y="3620923"/>
                  <a:chExt cx="854190" cy="536549"/>
                </a:xfrm>
              </p:grpSpPr>
              <p:pic>
                <p:nvPicPr>
                  <p:cNvPr id="247" name="Picture 2" descr="Related image"/>
                  <p:cNvPicPr>
                    <a:picLocks noChangeAspect="1" noChangeArrowheads="1"/>
                  </p:cNvPicPr>
                  <p:nvPr/>
                </p:nvPicPr>
                <p:blipFill>
                  <a:blip r:embed="rId2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5001458" y="3703438"/>
                    <a:ext cx="726072" cy="45403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48" name="Picture 2" descr="Related image"/>
                  <p:cNvPicPr>
                    <a:picLocks noChangeAspect="1" noChangeArrowheads="1"/>
                  </p:cNvPicPr>
                  <p:nvPr/>
                </p:nvPicPr>
                <p:blipFill>
                  <a:blip r:embed="rId2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4873340" y="3620923"/>
                    <a:ext cx="726072" cy="45403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46" name="Picture 2" descr="spark에 대한 이미지 검색결과"/>
                <p:cNvPicPr>
                  <a:picLocks noChangeAspect="1" noChangeArrowheads="1"/>
                </p:cNvPicPr>
                <p:nvPr/>
              </p:nvPicPr>
              <p:blipFill>
                <a:blip r:embed="rId2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958867" y="3711767"/>
                  <a:ext cx="686480" cy="34493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249" name="그룹 248"/>
              <p:cNvGrpSpPr/>
              <p:nvPr/>
            </p:nvGrpSpPr>
            <p:grpSpPr>
              <a:xfrm>
                <a:off x="2066292" y="4146813"/>
                <a:ext cx="802757" cy="562434"/>
                <a:chOff x="4333070" y="3331975"/>
                <a:chExt cx="938080" cy="685466"/>
              </a:xfrm>
            </p:grpSpPr>
            <p:pic>
              <p:nvPicPr>
                <p:cNvPr id="250" name="Picture 2" descr="Related image"/>
                <p:cNvPicPr>
                  <a:picLocks noChangeAspect="1" noChangeArrowheads="1"/>
                </p:cNvPicPr>
                <p:nvPr/>
              </p:nvPicPr>
              <p:blipFill>
                <a:blip r:embed="rId2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333070" y="3331975"/>
                  <a:ext cx="726072" cy="45403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51" name="Picture 2" descr="tensorflow에 대한 이미지 검색결과"/>
                <p:cNvPicPr>
                  <a:picLocks noChangeAspect="1" noChangeArrowheads="1"/>
                </p:cNvPicPr>
                <p:nvPr/>
              </p:nvPicPr>
              <p:blipFill>
                <a:blip r:embed="rId29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706694" y="3657124"/>
                  <a:ext cx="564456" cy="36031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</p:grpSp>
      <p:sp>
        <p:nvSpPr>
          <p:cNvPr id="88" name="TextBox 87"/>
          <p:cNvSpPr txBox="1"/>
          <p:nvPr/>
        </p:nvSpPr>
        <p:spPr>
          <a:xfrm>
            <a:off x="353945" y="1005381"/>
            <a:ext cx="3983892" cy="95410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/>
              <a:t>HPC + HPDA (</a:t>
            </a:r>
            <a:r>
              <a:rPr lang="en-US" altLang="ko-KR" sz="2400" dirty="0" err="1" smtClean="0"/>
              <a:t>BigData</a:t>
            </a:r>
            <a:r>
              <a:rPr lang="en-US" altLang="ko-KR" sz="2400" dirty="0" smtClean="0"/>
              <a:t>) </a:t>
            </a:r>
          </a:p>
          <a:p>
            <a:pPr algn="ctr"/>
            <a:r>
              <a:rPr lang="en-US" altLang="ko-KR" sz="2400" dirty="0" smtClean="0">
                <a:sym typeface="Wingdings" panose="05000000000000000000" pitchFamily="2" charset="2"/>
              </a:rPr>
              <a:t> </a:t>
            </a:r>
            <a:r>
              <a:rPr lang="en-US" altLang="ko-KR" sz="3200" dirty="0" smtClean="0">
                <a:solidFill>
                  <a:srgbClr val="3333FF"/>
                </a:solidFill>
                <a:sym typeface="Wingdings" panose="05000000000000000000" pitchFamily="2" charset="2"/>
              </a:rPr>
              <a:t>AI (ML/DL)</a:t>
            </a:r>
            <a:endParaRPr lang="ko-KR" altLang="en-US" sz="3200" dirty="0">
              <a:solidFill>
                <a:srgbClr val="3333FF"/>
              </a:solidFill>
            </a:endParaRPr>
          </a:p>
        </p:txBody>
      </p:sp>
      <p:pic>
        <p:nvPicPr>
          <p:cNvPr id="10244" name="Picture 4" descr="dgx-2ì ëí ì´ë¯¸ì§ ê²ìê²°ê³¼"/>
          <p:cNvPicPr>
            <a:picLocks noChangeAspect="1" noChangeArrowheads="1"/>
          </p:cNvPicPr>
          <p:nvPr/>
        </p:nvPicPr>
        <p:blipFill>
          <a:blip r:embed="rId3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0532" y="320060"/>
            <a:ext cx="4187258" cy="2547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544542" y="1960943"/>
            <a:ext cx="1563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Nvidia</a:t>
            </a:r>
            <a:r>
              <a:rPr lang="en-US" altLang="ko-KR" dirty="0" smtClean="0"/>
              <a:t> DGX-2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73308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7461" y="8"/>
            <a:ext cx="643112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solidFill>
                  <a:srgbClr val="0070C0"/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/>
              <a:t>Machine </a:t>
            </a:r>
            <a:r>
              <a:rPr lang="en-US" altLang="ko-KR" dirty="0" smtClean="0"/>
              <a:t>Learning: </a:t>
            </a:r>
            <a:r>
              <a:rPr lang="en-US" altLang="ko-KR" dirty="0" err="1" smtClean="0"/>
              <a:t>TensorFlow</a:t>
            </a:r>
            <a:r>
              <a:rPr lang="en-US" altLang="ko-KR" dirty="0" smtClean="0"/>
              <a:t> &amp;</a:t>
            </a:r>
          </a:p>
          <a:p>
            <a:r>
              <a:rPr lang="en-US" altLang="ko-KR" dirty="0" err="1"/>
              <a:t>Jupyter</a:t>
            </a:r>
            <a:r>
              <a:rPr lang="en-US" altLang="ko-KR" dirty="0"/>
              <a:t> </a:t>
            </a:r>
            <a:r>
              <a:rPr lang="en-US" altLang="ko-KR" dirty="0" smtClean="0"/>
              <a:t>Notebook </a:t>
            </a:r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2548559" y="2534656"/>
            <a:ext cx="41729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https://github.com/tensorflow/tensorflow</a:t>
            </a:r>
          </a:p>
        </p:txBody>
      </p:sp>
      <p:pic>
        <p:nvPicPr>
          <p:cNvPr id="2050" name="Picture 2" descr="https://camo.githubusercontent.com/ee91ac3c9f5ad840ebf70b54284498fe0e6ddb92/68747470733a2f2f7777772e74656e736f72666c6f772e6f72672f696d616765732f74665f6c6f676f5f7472616e73702e706e67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918" y="1331679"/>
            <a:ext cx="1312766" cy="1020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1789492" y="1331679"/>
            <a:ext cx="715802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 err="1"/>
              <a:t>TensorFlow</a:t>
            </a:r>
            <a:r>
              <a:rPr lang="en-US" altLang="ko-KR" sz="2000" dirty="0"/>
              <a:t> is an </a:t>
            </a:r>
            <a:r>
              <a:rPr lang="en-US" altLang="ko-KR" sz="2000" b="1" dirty="0"/>
              <a:t>open-source machine learning library </a:t>
            </a:r>
            <a:r>
              <a:rPr lang="en-US" altLang="ko-KR" sz="2000" dirty="0"/>
              <a:t>for research and production. </a:t>
            </a:r>
            <a:r>
              <a:rPr lang="en-US" altLang="ko-KR" sz="2000" dirty="0" err="1"/>
              <a:t>TensorFlow</a:t>
            </a:r>
            <a:r>
              <a:rPr lang="en-US" altLang="ko-KR" sz="2000" dirty="0"/>
              <a:t> offers APIs for beginners and experts to develop for desktop, mobile, web, and cloud</a:t>
            </a:r>
            <a:r>
              <a:rPr lang="en-US" altLang="ko-KR" sz="2000" dirty="0" smtClean="0"/>
              <a:t>. </a:t>
            </a:r>
            <a:endParaRPr lang="ko-KR" altLang="en-US" sz="20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6623" y="3089619"/>
            <a:ext cx="2955683" cy="2310189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363918" y="5396567"/>
            <a:ext cx="8488891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 err="1" smtClean="0"/>
              <a:t>Jupyter</a:t>
            </a:r>
            <a:r>
              <a:rPr lang="en-US" altLang="ko-KR" sz="2400" b="1" dirty="0" smtClean="0"/>
              <a:t> </a:t>
            </a:r>
            <a:r>
              <a:rPr lang="en-US" altLang="ko-KR" sz="2400" b="1" dirty="0"/>
              <a:t>Notebook </a:t>
            </a:r>
            <a:r>
              <a:rPr lang="en-US" altLang="ko-KR" dirty="0"/>
              <a:t>is an open-source web application that allows you to create and share documents that contain live code, equations, visualizations and narrative text. Uses include: data cleaning and transformation, numerical simulation, statistical modeling, data visualization, </a:t>
            </a:r>
            <a:r>
              <a:rPr lang="en-US" altLang="ko-KR" b="1" dirty="0"/>
              <a:t>machine learning</a:t>
            </a:r>
            <a:r>
              <a:rPr lang="en-US" altLang="ko-KR" dirty="0"/>
              <a:t>, and much more.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9849" y="3569805"/>
            <a:ext cx="3150662" cy="1641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428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6733</TotalTime>
  <Words>1177</Words>
  <Application>Microsoft Office PowerPoint</Application>
  <PresentationFormat>화면 슬라이드 쇼(4:3)</PresentationFormat>
  <Paragraphs>335</Paragraphs>
  <Slides>28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42" baseType="lpstr">
      <vt:lpstr>HY그래픽M</vt:lpstr>
      <vt:lpstr>굴림</vt:lpstr>
      <vt:lpstr>나눔고딕코딩</vt:lpstr>
      <vt:lpstr>맑은 고딕</vt:lpstr>
      <vt:lpstr>맑은 고딕 (본문)</vt:lpstr>
      <vt:lpstr>Arial</vt:lpstr>
      <vt:lpstr>Calibri</vt:lpstr>
      <vt:lpstr>Calibri Light</vt:lpstr>
      <vt:lpstr>Comic Sans MS</vt:lpstr>
      <vt:lpstr>Consolas</vt:lpstr>
      <vt:lpstr>Times New Roman</vt:lpstr>
      <vt:lpstr>Trebuchet MS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SmartX Cluster: Inter-connected SmartX Boxes</vt:lpstr>
      <vt:lpstr>Inter-Connected Functions inside a Box &amp; across Clusters</vt:lpstr>
      <vt:lpstr>PowerPoint 프레젠테이션</vt:lpstr>
      <vt:lpstr>Cluster for AI Computing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NAME: NUC5i5MYHE (NUC PC) CPU: i5-5300U @2.30GHz CORE: 4 Memory: 16GB DDR3  HDD: 94GB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 주성</dc:creator>
  <cp:lastModifiedBy>jongwon</cp:lastModifiedBy>
  <cp:revision>151</cp:revision>
  <dcterms:created xsi:type="dcterms:W3CDTF">2018-10-02T10:07:38Z</dcterms:created>
  <dcterms:modified xsi:type="dcterms:W3CDTF">2018-11-26T13:03:46Z</dcterms:modified>
</cp:coreProperties>
</file>